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57" r:id="rId5"/>
    <p:sldId id="258" r:id="rId6"/>
    <p:sldId id="259" r:id="rId7"/>
    <p:sldId id="260" r:id="rId8"/>
    <p:sldId id="297" r:id="rId9"/>
    <p:sldId id="262" r:id="rId10"/>
    <p:sldId id="263" r:id="rId11"/>
    <p:sldId id="283" r:id="rId12"/>
    <p:sldId id="265" r:id="rId13"/>
    <p:sldId id="266" r:id="rId14"/>
    <p:sldId id="284" r:id="rId15"/>
    <p:sldId id="264" r:id="rId16"/>
    <p:sldId id="267" r:id="rId17"/>
    <p:sldId id="268" r:id="rId18"/>
    <p:sldId id="269" r:id="rId19"/>
    <p:sldId id="288" r:id="rId20"/>
    <p:sldId id="326" r:id="rId21"/>
    <p:sldId id="327" r:id="rId22"/>
    <p:sldId id="299" r:id="rId23"/>
    <p:sldId id="307" r:id="rId24"/>
    <p:sldId id="294" r:id="rId25"/>
    <p:sldId id="304" r:id="rId26"/>
    <p:sldId id="303" r:id="rId27"/>
    <p:sldId id="328" r:id="rId28"/>
    <p:sldId id="308" r:id="rId29"/>
    <p:sldId id="272" r:id="rId30"/>
    <p:sldId id="310" r:id="rId31"/>
    <p:sldId id="330" r:id="rId32"/>
    <p:sldId id="270" r:id="rId33"/>
    <p:sldId id="271" r:id="rId34"/>
    <p:sldId id="273" r:id="rId35"/>
    <p:sldId id="337" r:id="rId36"/>
    <p:sldId id="332" r:id="rId37"/>
    <p:sldId id="335" r:id="rId38"/>
    <p:sldId id="336" r:id="rId39"/>
    <p:sldId id="334" r:id="rId40"/>
    <p:sldId id="340" r:id="rId41"/>
    <p:sldId id="333" r:id="rId42"/>
    <p:sldId id="323" r:id="rId43"/>
    <p:sldId id="320" r:id="rId44"/>
    <p:sldId id="324" r:id="rId45"/>
    <p:sldId id="318" r:id="rId46"/>
    <p:sldId id="319" r:id="rId47"/>
    <p:sldId id="321" r:id="rId48"/>
    <p:sldId id="322" r:id="rId49"/>
    <p:sldId id="325" r:id="rId50"/>
    <p:sldId id="296" r:id="rId51"/>
    <p:sldId id="342" r:id="rId52"/>
    <p:sldId id="343" r:id="rId53"/>
    <p:sldId id="277" r:id="rId54"/>
    <p:sldId id="339" r:id="rId55"/>
    <p:sldId id="282" r:id="rId56"/>
    <p:sldId id="331" r:id="rId57"/>
    <p:sldId id="276" r:id="rId58"/>
    <p:sldId id="300" r:id="rId59"/>
    <p:sldId id="301" r:id="rId60"/>
    <p:sldId id="28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10DDAE-74EF-44ED-BFFA-78180E07D055}">
          <p14:sldIdLst>
            <p14:sldId id="257"/>
            <p14:sldId id="258"/>
            <p14:sldId id="259"/>
            <p14:sldId id="260"/>
            <p14:sldId id="297"/>
            <p14:sldId id="262"/>
            <p14:sldId id="263"/>
            <p14:sldId id="283"/>
            <p14:sldId id="265"/>
            <p14:sldId id="266"/>
            <p14:sldId id="284"/>
            <p14:sldId id="264"/>
            <p14:sldId id="267"/>
            <p14:sldId id="268"/>
            <p14:sldId id="269"/>
            <p14:sldId id="288"/>
            <p14:sldId id="326"/>
            <p14:sldId id="327"/>
            <p14:sldId id="299"/>
            <p14:sldId id="307"/>
            <p14:sldId id="294"/>
            <p14:sldId id="304"/>
            <p14:sldId id="303"/>
            <p14:sldId id="328"/>
            <p14:sldId id="308"/>
            <p14:sldId id="272"/>
            <p14:sldId id="310"/>
            <p14:sldId id="330"/>
            <p14:sldId id="270"/>
            <p14:sldId id="271"/>
            <p14:sldId id="273"/>
            <p14:sldId id="337"/>
            <p14:sldId id="332"/>
            <p14:sldId id="335"/>
            <p14:sldId id="336"/>
            <p14:sldId id="334"/>
            <p14:sldId id="340"/>
            <p14:sldId id="333"/>
            <p14:sldId id="323"/>
            <p14:sldId id="320"/>
            <p14:sldId id="324"/>
            <p14:sldId id="318"/>
            <p14:sldId id="319"/>
            <p14:sldId id="321"/>
            <p14:sldId id="322"/>
            <p14:sldId id="325"/>
            <p14:sldId id="296"/>
            <p14:sldId id="342"/>
            <p14:sldId id="343"/>
            <p14:sldId id="277"/>
            <p14:sldId id="339"/>
            <p14:sldId id="282"/>
            <p14:sldId id="331"/>
            <p14:sldId id="276"/>
            <p14:sldId id="300"/>
            <p14:sldId id="301"/>
            <p14:sldId id="2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F0978D-BA30-EF07-C19F-ABC8C878B7AD}" name="ok" initials="o" userId="ok"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BED7"/>
    <a:srgbClr val="4586B1"/>
    <a:srgbClr val="156082"/>
    <a:srgbClr val="1BA2C0"/>
    <a:srgbClr val="10234B"/>
    <a:srgbClr val="2F6C9B"/>
    <a:srgbClr val="3078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5033" autoAdjust="0"/>
  </p:normalViewPr>
  <p:slideViewPr>
    <p:cSldViewPr snapToGrid="0">
      <p:cViewPr varScale="1">
        <p:scale>
          <a:sx n="78" d="100"/>
          <a:sy n="78" d="100"/>
        </p:scale>
        <p:origin x="826" y="72"/>
      </p:cViewPr>
      <p:guideLst>
        <p:guide orient="horz" pos="2160"/>
        <p:guide pos="3840"/>
      </p:guideLst>
    </p:cSldViewPr>
  </p:slideViewPr>
  <p:outlineViewPr>
    <p:cViewPr>
      <p:scale>
        <a:sx n="33" d="100"/>
        <a:sy n="33" d="100"/>
      </p:scale>
      <p:origin x="0" y="-394"/>
    </p:cViewPr>
  </p:outlineViewPr>
  <p:notesTextViewPr>
    <p:cViewPr>
      <p:scale>
        <a:sx n="1" d="1"/>
        <a:sy n="1" d="1"/>
      </p:scale>
      <p:origin x="0" y="0"/>
    </p:cViewPr>
  </p:notesTextViewPr>
  <p:sorterViewPr>
    <p:cViewPr varScale="1">
      <p:scale>
        <a:sx n="100" d="100"/>
        <a:sy n="100" d="100"/>
      </p:scale>
      <p:origin x="0" y="-145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baseline="0" dirty="0"/>
              <a:t>Classification Models Comparison </a:t>
            </a:r>
          </a:p>
        </c:rich>
      </c:tx>
      <c:layout>
        <c:manualLayout>
          <c:xMode val="edge"/>
          <c:yMode val="edge"/>
          <c:x val="0.24024694175189384"/>
          <c:y val="4.9418110983467352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366158017450456E-2"/>
          <c:y val="0.10528359382953052"/>
          <c:w val="0.90021175434652323"/>
          <c:h val="0.68415478130168184"/>
        </c:manualLayout>
      </c:layout>
      <c:barChart>
        <c:barDir val="col"/>
        <c:grouping val="clustered"/>
        <c:varyColors val="0"/>
        <c:ser>
          <c:idx val="0"/>
          <c:order val="0"/>
          <c:tx>
            <c:strRef>
              <c:f>Sheet1!$B$1</c:f>
              <c:strCache>
                <c:ptCount val="1"/>
                <c:pt idx="0">
                  <c:v>Column1</c:v>
                </c:pt>
              </c:strCache>
            </c:strRef>
          </c:tx>
          <c:spPr>
            <a:solidFill>
              <a:schemeClr val="accent4">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Random forest</c:v>
                </c:pt>
                <c:pt idx="1">
                  <c:v>Decision tree</c:v>
                </c:pt>
                <c:pt idx="2">
                  <c:v>SVM</c:v>
                </c:pt>
                <c:pt idx="3">
                  <c:v>Soft Voting </c:v>
                </c:pt>
              </c:strCache>
            </c:strRef>
          </c:cat>
          <c:val>
            <c:numRef>
              <c:f>Sheet1!$B$2:$B$5</c:f>
              <c:numCache>
                <c:formatCode>General</c:formatCode>
                <c:ptCount val="4"/>
              </c:numCache>
            </c:numRef>
          </c:val>
          <c:extLst>
            <c:ext xmlns:c16="http://schemas.microsoft.com/office/drawing/2014/chart" uri="{C3380CC4-5D6E-409C-BE32-E72D297353CC}">
              <c16:uniqueId val="{00000000-0447-4BB8-A0E4-9CEC54E5B698}"/>
            </c:ext>
          </c:extLst>
        </c:ser>
        <c:ser>
          <c:idx val="1"/>
          <c:order val="1"/>
          <c:tx>
            <c:strRef>
              <c:f>Sheet1!$C$1</c:f>
              <c:strCache>
                <c:ptCount val="1"/>
                <c:pt idx="0">
                  <c:v>accuracy</c:v>
                </c:pt>
              </c:strCache>
            </c:strRef>
          </c:tx>
          <c:spPr>
            <a:solidFill>
              <a:schemeClr val="accent4">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Random forest</c:v>
                </c:pt>
                <c:pt idx="1">
                  <c:v>Decision tree</c:v>
                </c:pt>
                <c:pt idx="2">
                  <c:v>SVM</c:v>
                </c:pt>
                <c:pt idx="3">
                  <c:v>Soft Voting </c:v>
                </c:pt>
              </c:strCache>
            </c:strRef>
          </c:cat>
          <c:val>
            <c:numRef>
              <c:f>Sheet1!$C$2:$C$5</c:f>
              <c:numCache>
                <c:formatCode>General</c:formatCode>
                <c:ptCount val="4"/>
                <c:pt idx="0">
                  <c:v>98.75</c:v>
                </c:pt>
                <c:pt idx="1">
                  <c:v>94.31</c:v>
                </c:pt>
                <c:pt idx="2">
                  <c:v>80.400000000000006</c:v>
                </c:pt>
                <c:pt idx="3">
                  <c:v>99.59</c:v>
                </c:pt>
              </c:numCache>
            </c:numRef>
          </c:val>
          <c:extLst>
            <c:ext xmlns:c16="http://schemas.microsoft.com/office/drawing/2014/chart" uri="{C3380CC4-5D6E-409C-BE32-E72D297353CC}">
              <c16:uniqueId val="{00000000-9C0A-47AF-B9C4-26914B1C4D8C}"/>
            </c:ext>
          </c:extLst>
        </c:ser>
        <c:dLbls>
          <c:showLegendKey val="0"/>
          <c:showVal val="0"/>
          <c:showCatName val="0"/>
          <c:showSerName val="0"/>
          <c:showPercent val="0"/>
          <c:showBubbleSize val="0"/>
        </c:dLbls>
        <c:gapWidth val="219"/>
        <c:overlap val="-27"/>
        <c:axId val="776631920"/>
        <c:axId val="776629040"/>
      </c:barChart>
      <c:catAx>
        <c:axId val="776631920"/>
        <c:scaling>
          <c:orientation val="minMax"/>
        </c:scaling>
        <c:delete val="0"/>
        <c:axPos val="b"/>
        <c:numFmt formatCode="General" sourceLinked="1"/>
        <c:majorTickMark val="none"/>
        <c:minorTickMark val="none"/>
        <c:tickLblPos val="nextTo"/>
        <c:spPr>
          <a:noFill/>
          <a:ln w="9525" cap="flat" cmpd="sng" algn="ctr">
            <a:solidFill>
              <a:schemeClr val="lt1">
                <a:hueOff val="0"/>
                <a:satOff val="0"/>
                <a:lumOff val="0"/>
              </a:schemeClr>
            </a:solidFill>
            <a:round/>
          </a:ln>
          <a:effectLst/>
        </c:spPr>
        <c:txPr>
          <a:bodyPr rot="-6000000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en-US"/>
          </a:p>
        </c:txPr>
        <c:crossAx val="776629040"/>
        <c:crosses val="autoZero"/>
        <c:auto val="1"/>
        <c:lblAlgn val="ctr"/>
        <c:lblOffset val="100"/>
        <c:noMultiLvlLbl val="0"/>
      </c:catAx>
      <c:valAx>
        <c:axId val="77662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776631920"/>
        <c:crosses val="autoZero"/>
        <c:crossBetween val="between"/>
      </c:valAx>
      <c:spPr>
        <a:noFill/>
        <a:ln>
          <a:noFill/>
        </a:ln>
        <a:effectLst/>
      </c:spPr>
    </c:plotArea>
    <c:legend>
      <c:legendPos val="b"/>
      <c:legendEntry>
        <c:idx val="0"/>
        <c:delete val="1"/>
      </c:legendEntry>
      <c:layout>
        <c:manualLayout>
          <c:xMode val="edge"/>
          <c:yMode val="edge"/>
          <c:x val="0.27543676944354395"/>
          <c:y val="0.918648364344962"/>
          <c:w val="0.24120293405716461"/>
          <c:h val="5.9609191732136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Results Unbalanced Data</a:t>
            </a:r>
          </a:p>
          <a:p>
            <a:pPr>
              <a:defRPr/>
            </a:pPr>
            <a:endParaRPr lang="en-US"/>
          </a:p>
        </c:rich>
      </c:tx>
      <c:layout>
        <c:manualLayout>
          <c:xMode val="edge"/>
          <c:yMode val="edge"/>
          <c:x val="0.37632834756861494"/>
          <c:y val="1.339977681201292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149676219782714E-2"/>
          <c:y val="0.12106178922722953"/>
          <c:w val="0.91667334960953284"/>
          <c:h val="0.71256357602367326"/>
        </c:manualLayout>
      </c:layout>
      <c:barChart>
        <c:barDir val="col"/>
        <c:grouping val="clustered"/>
        <c:varyColors val="0"/>
        <c:ser>
          <c:idx val="0"/>
          <c:order val="0"/>
          <c:tx>
            <c:strRef>
              <c:f>Sheet1!$B$1</c:f>
              <c:strCache>
                <c:ptCount val="1"/>
                <c:pt idx="0">
                  <c:v>Similarity</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LSTM</c:v>
                </c:pt>
                <c:pt idx="1">
                  <c:v>BiLSTM</c:v>
                </c:pt>
                <c:pt idx="2">
                  <c:v>Transformer </c:v>
                </c:pt>
              </c:strCache>
            </c:strRef>
          </c:cat>
          <c:val>
            <c:numRef>
              <c:f>Sheet1!$B$2:$B$4</c:f>
              <c:numCache>
                <c:formatCode>General</c:formatCode>
                <c:ptCount val="3"/>
                <c:pt idx="0">
                  <c:v>61.5</c:v>
                </c:pt>
                <c:pt idx="1">
                  <c:v>66.2</c:v>
                </c:pt>
                <c:pt idx="2">
                  <c:v>83.8</c:v>
                </c:pt>
              </c:numCache>
            </c:numRef>
          </c:val>
          <c:extLst>
            <c:ext xmlns:c16="http://schemas.microsoft.com/office/drawing/2014/chart" uri="{C3380CC4-5D6E-409C-BE32-E72D297353CC}">
              <c16:uniqueId val="{00000000-6ED9-435B-8B8F-76589DDBCB13}"/>
            </c:ext>
          </c:extLst>
        </c:ser>
        <c:ser>
          <c:idx val="1"/>
          <c:order val="1"/>
          <c:tx>
            <c:strRef>
              <c:f>Sheet1!$C$1</c:f>
              <c:strCache>
                <c:ptCount val="1"/>
                <c:pt idx="0">
                  <c:v>Bleu</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LSTM</c:v>
                </c:pt>
                <c:pt idx="1">
                  <c:v>BiLSTM</c:v>
                </c:pt>
                <c:pt idx="2">
                  <c:v>Transformer </c:v>
                </c:pt>
              </c:strCache>
            </c:strRef>
          </c:cat>
          <c:val>
            <c:numRef>
              <c:f>Sheet1!$C$2:$C$4</c:f>
              <c:numCache>
                <c:formatCode>General</c:formatCode>
                <c:ptCount val="3"/>
                <c:pt idx="0">
                  <c:v>42.7</c:v>
                </c:pt>
                <c:pt idx="1">
                  <c:v>45.6</c:v>
                </c:pt>
                <c:pt idx="2">
                  <c:v>59.58</c:v>
                </c:pt>
              </c:numCache>
            </c:numRef>
          </c:val>
          <c:extLst>
            <c:ext xmlns:c16="http://schemas.microsoft.com/office/drawing/2014/chart" uri="{C3380CC4-5D6E-409C-BE32-E72D297353CC}">
              <c16:uniqueId val="{00000001-6ED9-435B-8B8F-76589DDBCB13}"/>
            </c:ext>
          </c:extLst>
        </c:ser>
        <c:dLbls>
          <c:dLblPos val="outEnd"/>
          <c:showLegendKey val="0"/>
          <c:showVal val="1"/>
          <c:showCatName val="0"/>
          <c:showSerName val="0"/>
          <c:showPercent val="0"/>
          <c:showBubbleSize val="0"/>
        </c:dLbls>
        <c:gapWidth val="219"/>
        <c:overlap val="-27"/>
        <c:axId val="776631920"/>
        <c:axId val="776629040"/>
      </c:barChart>
      <c:catAx>
        <c:axId val="776631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629040"/>
        <c:crosses val="autoZero"/>
        <c:auto val="1"/>
        <c:lblAlgn val="ctr"/>
        <c:lblOffset val="100"/>
        <c:noMultiLvlLbl val="0"/>
      </c:catAx>
      <c:valAx>
        <c:axId val="7766290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663192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42852141491480017"/>
          <c:y val="0.92908287629494213"/>
          <c:w val="0.18308984644247905"/>
          <c:h val="5.483848778108071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u="none" strike="noStrike" kern="1200" spc="0" baseline="0" dirty="0">
                <a:solidFill>
                  <a:schemeClr val="accent1">
                    <a:lumMod val="75000"/>
                  </a:schemeClr>
                </a:solidFill>
                <a:latin typeface="Gill Sans MT((Headers)"/>
              </a:rPr>
              <a:t>Balanced Data for Each Class</a:t>
            </a:r>
            <a:endParaRPr lang="en-US" dirty="0"/>
          </a:p>
        </c:rich>
      </c:tx>
      <c:layout>
        <c:manualLayout>
          <c:xMode val="edge"/>
          <c:yMode val="edge"/>
          <c:x val="0.24024694175189384"/>
          <c:y val="4.9418110983467352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366158017450456E-2"/>
          <c:y val="0.10528359382953052"/>
          <c:w val="0.90021175434652323"/>
          <c:h val="0.70534901224314517"/>
        </c:manualLayout>
      </c:layout>
      <c:barChart>
        <c:barDir val="col"/>
        <c:grouping val="clustered"/>
        <c:varyColors val="0"/>
        <c:ser>
          <c:idx val="0"/>
          <c:order val="0"/>
          <c:tx>
            <c:strRef>
              <c:f>Sheet1!$B$1</c:f>
              <c:strCache>
                <c:ptCount val="1"/>
                <c:pt idx="0">
                  <c:v>Similarity</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Transformer</c:v>
                </c:pt>
                <c:pt idx="1">
                  <c:v>Fine Tuning</c:v>
                </c:pt>
              </c:strCache>
            </c:strRef>
          </c:cat>
          <c:val>
            <c:numRef>
              <c:f>Sheet1!$B$2:$B$3</c:f>
              <c:numCache>
                <c:formatCode>General</c:formatCode>
                <c:ptCount val="2"/>
                <c:pt idx="0">
                  <c:v>95</c:v>
                </c:pt>
                <c:pt idx="1">
                  <c:v>96.3</c:v>
                </c:pt>
              </c:numCache>
            </c:numRef>
          </c:val>
          <c:extLst>
            <c:ext xmlns:c16="http://schemas.microsoft.com/office/drawing/2014/chart" uri="{C3380CC4-5D6E-409C-BE32-E72D297353CC}">
              <c16:uniqueId val="{00000000-832A-46CE-9497-090885C364CD}"/>
            </c:ext>
          </c:extLst>
        </c:ser>
        <c:ser>
          <c:idx val="1"/>
          <c:order val="1"/>
          <c:tx>
            <c:strRef>
              <c:f>Sheet1!$C$1</c:f>
              <c:strCache>
                <c:ptCount val="1"/>
                <c:pt idx="0">
                  <c:v>Bleu</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Transformer</c:v>
                </c:pt>
                <c:pt idx="1">
                  <c:v>Fine Tuning</c:v>
                </c:pt>
              </c:strCache>
            </c:strRef>
          </c:cat>
          <c:val>
            <c:numRef>
              <c:f>Sheet1!$C$2:$C$3</c:f>
              <c:numCache>
                <c:formatCode>General</c:formatCode>
                <c:ptCount val="2"/>
                <c:pt idx="0">
                  <c:v>60.5</c:v>
                </c:pt>
                <c:pt idx="1">
                  <c:v>60.8</c:v>
                </c:pt>
              </c:numCache>
            </c:numRef>
          </c:val>
          <c:extLst>
            <c:ext xmlns:c16="http://schemas.microsoft.com/office/drawing/2014/chart" uri="{C3380CC4-5D6E-409C-BE32-E72D297353CC}">
              <c16:uniqueId val="{00000001-832A-46CE-9497-090885C364CD}"/>
            </c:ext>
          </c:extLst>
        </c:ser>
        <c:dLbls>
          <c:showLegendKey val="0"/>
          <c:showVal val="0"/>
          <c:showCatName val="0"/>
          <c:showSerName val="0"/>
          <c:showPercent val="0"/>
          <c:showBubbleSize val="0"/>
        </c:dLbls>
        <c:gapWidth val="219"/>
        <c:overlap val="-27"/>
        <c:axId val="776631920"/>
        <c:axId val="776629040"/>
      </c:barChart>
      <c:catAx>
        <c:axId val="776631920"/>
        <c:scaling>
          <c:orientation val="minMax"/>
        </c:scaling>
        <c:delete val="0"/>
        <c:axPos val="b"/>
        <c:numFmt formatCode="General" sourceLinked="1"/>
        <c:majorTickMark val="none"/>
        <c:minorTickMark val="none"/>
        <c:tickLblPos val="nextTo"/>
        <c:spPr>
          <a:noFill/>
          <a:ln w="9525" cap="flat" cmpd="sng" algn="ctr">
            <a:solidFill>
              <a:schemeClr val="lt1">
                <a:hueOff val="0"/>
                <a:satOff val="0"/>
                <a:lumOff val="0"/>
              </a:schemeClr>
            </a:solidFill>
            <a:round/>
          </a:ln>
          <a:effectLst/>
        </c:spPr>
        <c:txPr>
          <a:bodyPr rot="-6000000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en-US"/>
          </a:p>
        </c:txPr>
        <c:crossAx val="776629040"/>
        <c:crosses val="autoZero"/>
        <c:auto val="1"/>
        <c:lblAlgn val="ctr"/>
        <c:lblOffset val="100"/>
        <c:noMultiLvlLbl val="0"/>
      </c:catAx>
      <c:valAx>
        <c:axId val="77662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776631920"/>
        <c:crosses val="autoZero"/>
        <c:crossBetween val="between"/>
      </c:valAx>
      <c:spPr>
        <a:noFill/>
        <a:ln>
          <a:noFill/>
        </a:ln>
        <a:effectLst/>
      </c:spPr>
    </c:plotArea>
    <c:legend>
      <c:legendPos val="b"/>
      <c:legendEntry>
        <c:idx val="0"/>
        <c:delete val="1"/>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24434259586374044"/>
          <c:y val="0.918648364344962"/>
          <c:w val="0.43478324739829338"/>
          <c:h val="8.135163565503802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hyperlink" Target="https://altibbi.com/" TargetMode="Externa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diagrams/_rels/data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hyperlink" Target="https://altibbi.com/" TargetMode="External"/><Relationship Id="rId7" Type="http://schemas.openxmlformats.org/officeDocument/2006/relationships/image" Target="../media/image31.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DBCD6E-4E7C-4AE3-8700-7618077D5054}" type="doc">
      <dgm:prSet loTypeId="urn:microsoft.com/office/officeart/2005/8/layout/venn2" loCatId="relationship" qsTypeId="urn:microsoft.com/office/officeart/2005/8/quickstyle/3d4" qsCatId="3D" csTypeId="urn:microsoft.com/office/officeart/2005/8/colors/accent1_5" csCatId="accent1" phldr="1"/>
      <dgm:spPr/>
      <dgm:t>
        <a:bodyPr/>
        <a:lstStyle/>
        <a:p>
          <a:endParaRPr lang="en-US"/>
        </a:p>
      </dgm:t>
    </dgm:pt>
    <dgm:pt modelId="{9836C4A1-B367-46A3-9082-43B73CA5395C}">
      <dgm:prSet phldrT="[Text]"/>
      <dgm:spPr/>
      <dgm:t>
        <a:bodyPr/>
        <a:lstStyle/>
        <a:p>
          <a:r>
            <a:rPr lang="en-US" dirty="0"/>
            <a:t>Software App</a:t>
          </a:r>
        </a:p>
      </dgm:t>
    </dgm:pt>
    <dgm:pt modelId="{58B6AAB7-9B8E-451A-96FE-FF1006D55518}" type="parTrans" cxnId="{F3534666-638D-43A3-A13A-C3D489A9DB0B}">
      <dgm:prSet/>
      <dgm:spPr/>
      <dgm:t>
        <a:bodyPr/>
        <a:lstStyle/>
        <a:p>
          <a:endParaRPr lang="en-US"/>
        </a:p>
      </dgm:t>
    </dgm:pt>
    <dgm:pt modelId="{ECBAAEB4-D3B0-494C-9A04-92DE62A58A93}" type="sibTrans" cxnId="{F3534666-638D-43A3-A13A-C3D489A9DB0B}">
      <dgm:prSet/>
      <dgm:spPr/>
      <dgm:t>
        <a:bodyPr/>
        <a:lstStyle/>
        <a:p>
          <a:endParaRPr lang="en-US"/>
        </a:p>
      </dgm:t>
    </dgm:pt>
    <dgm:pt modelId="{D346C282-A153-41A8-8D63-FCC55FF3EF01}">
      <dgm:prSet phldrT="[Text]"/>
      <dgm:spPr/>
      <dgm:t>
        <a:bodyPr/>
        <a:lstStyle/>
        <a:p>
          <a:r>
            <a:rPr lang="en-US" dirty="0"/>
            <a:t>Medical Chatbot</a:t>
          </a:r>
        </a:p>
      </dgm:t>
    </dgm:pt>
    <dgm:pt modelId="{20E28906-9328-4EA9-8CC6-1B1342761821}" type="parTrans" cxnId="{D53203FA-DF88-402C-A3D3-79F0DF9B1AA1}">
      <dgm:prSet/>
      <dgm:spPr/>
      <dgm:t>
        <a:bodyPr/>
        <a:lstStyle/>
        <a:p>
          <a:endParaRPr lang="en-US"/>
        </a:p>
      </dgm:t>
    </dgm:pt>
    <dgm:pt modelId="{010EDF1F-4DE2-4FAC-8FA1-1852B814069B}" type="sibTrans" cxnId="{D53203FA-DF88-402C-A3D3-79F0DF9B1AA1}">
      <dgm:prSet/>
      <dgm:spPr/>
      <dgm:t>
        <a:bodyPr/>
        <a:lstStyle/>
        <a:p>
          <a:endParaRPr lang="en-US"/>
        </a:p>
      </dgm:t>
    </dgm:pt>
    <dgm:pt modelId="{7EE9DFC0-2EB4-49AF-9BC9-26882234422F}">
      <dgm:prSet phldrT="[Text]"/>
      <dgm:spPr/>
      <dgm:t>
        <a:bodyPr/>
        <a:lstStyle/>
        <a:p>
          <a:r>
            <a:rPr lang="en-US" dirty="0"/>
            <a:t>Using Deep Learning Models</a:t>
          </a:r>
        </a:p>
      </dgm:t>
    </dgm:pt>
    <dgm:pt modelId="{8809DAA7-62FE-411F-BE7E-8AD0EBA57E0C}" type="parTrans" cxnId="{6BB238A3-4408-47FB-9C41-63B9DEE50533}">
      <dgm:prSet/>
      <dgm:spPr/>
      <dgm:t>
        <a:bodyPr/>
        <a:lstStyle/>
        <a:p>
          <a:endParaRPr lang="en-US"/>
        </a:p>
      </dgm:t>
    </dgm:pt>
    <dgm:pt modelId="{10B56C9C-AF9B-4970-A46E-A455C6F88159}" type="sibTrans" cxnId="{6BB238A3-4408-47FB-9C41-63B9DEE50533}">
      <dgm:prSet/>
      <dgm:spPr/>
      <dgm:t>
        <a:bodyPr/>
        <a:lstStyle/>
        <a:p>
          <a:endParaRPr lang="en-US"/>
        </a:p>
      </dgm:t>
    </dgm:pt>
    <dgm:pt modelId="{50748BA9-55DF-47C1-A524-8342A3D0D884}" type="pres">
      <dgm:prSet presAssocID="{05DBCD6E-4E7C-4AE3-8700-7618077D5054}" presName="Name0" presStyleCnt="0">
        <dgm:presLayoutVars>
          <dgm:chMax val="7"/>
          <dgm:resizeHandles val="exact"/>
        </dgm:presLayoutVars>
      </dgm:prSet>
      <dgm:spPr/>
    </dgm:pt>
    <dgm:pt modelId="{AD45558D-3DB3-42FC-B56E-3A4A1B7E51C1}" type="pres">
      <dgm:prSet presAssocID="{05DBCD6E-4E7C-4AE3-8700-7618077D5054}" presName="comp1" presStyleCnt="0"/>
      <dgm:spPr/>
    </dgm:pt>
    <dgm:pt modelId="{F3339CA7-8F2E-40BE-A69F-C22D0AAB9FAB}" type="pres">
      <dgm:prSet presAssocID="{05DBCD6E-4E7C-4AE3-8700-7618077D5054}" presName="circle1" presStyleLbl="node1" presStyleIdx="0" presStyleCnt="3" custScaleX="152117"/>
      <dgm:spPr/>
    </dgm:pt>
    <dgm:pt modelId="{8EF9096B-662C-4671-A674-01EB7137B8FB}" type="pres">
      <dgm:prSet presAssocID="{05DBCD6E-4E7C-4AE3-8700-7618077D5054}" presName="c1text" presStyleLbl="node1" presStyleIdx="0" presStyleCnt="3">
        <dgm:presLayoutVars>
          <dgm:bulletEnabled val="1"/>
        </dgm:presLayoutVars>
      </dgm:prSet>
      <dgm:spPr/>
    </dgm:pt>
    <dgm:pt modelId="{CB95CAE8-50AA-4B54-9D2E-58BBF3D0AD0C}" type="pres">
      <dgm:prSet presAssocID="{05DBCD6E-4E7C-4AE3-8700-7618077D5054}" presName="comp2" presStyleCnt="0"/>
      <dgm:spPr/>
    </dgm:pt>
    <dgm:pt modelId="{7D3B46CD-C300-4894-967D-71070F350688}" type="pres">
      <dgm:prSet presAssocID="{05DBCD6E-4E7C-4AE3-8700-7618077D5054}" presName="circle2" presStyleLbl="node1" presStyleIdx="1" presStyleCnt="3" custScaleX="145779" custScaleY="92986" custLinFactNeighborX="0" custLinFactNeighborY="-12044"/>
      <dgm:spPr/>
    </dgm:pt>
    <dgm:pt modelId="{17E11968-A71E-43D8-AE6B-F75988D1E18C}" type="pres">
      <dgm:prSet presAssocID="{05DBCD6E-4E7C-4AE3-8700-7618077D5054}" presName="c2text" presStyleLbl="node1" presStyleIdx="1" presStyleCnt="3">
        <dgm:presLayoutVars>
          <dgm:bulletEnabled val="1"/>
        </dgm:presLayoutVars>
      </dgm:prSet>
      <dgm:spPr/>
    </dgm:pt>
    <dgm:pt modelId="{3F3C854D-ABA2-4FA0-B57E-9A4A74A971CE}" type="pres">
      <dgm:prSet presAssocID="{05DBCD6E-4E7C-4AE3-8700-7618077D5054}" presName="comp3" presStyleCnt="0"/>
      <dgm:spPr/>
    </dgm:pt>
    <dgm:pt modelId="{3F25C4E0-1BDD-49A7-AAB2-F7099359A474}" type="pres">
      <dgm:prSet presAssocID="{05DBCD6E-4E7C-4AE3-8700-7618077D5054}" presName="circle3" presStyleLbl="node1" presStyleIdx="2" presStyleCnt="3" custScaleX="139517" custScaleY="93281" custLinFactNeighborX="-1071" custLinFactNeighborY="-33599"/>
      <dgm:spPr/>
    </dgm:pt>
    <dgm:pt modelId="{1CC1AE89-D65D-4330-8FF7-79A596AD3921}" type="pres">
      <dgm:prSet presAssocID="{05DBCD6E-4E7C-4AE3-8700-7618077D5054}" presName="c3text" presStyleLbl="node1" presStyleIdx="2" presStyleCnt="3">
        <dgm:presLayoutVars>
          <dgm:bulletEnabled val="1"/>
        </dgm:presLayoutVars>
      </dgm:prSet>
      <dgm:spPr/>
    </dgm:pt>
  </dgm:ptLst>
  <dgm:cxnLst>
    <dgm:cxn modelId="{48333405-742A-477F-B862-AFCF4ACA219E}" type="presOf" srcId="{7EE9DFC0-2EB4-49AF-9BC9-26882234422F}" destId="{3F25C4E0-1BDD-49A7-AAB2-F7099359A474}" srcOrd="0" destOrd="0" presId="urn:microsoft.com/office/officeart/2005/8/layout/venn2"/>
    <dgm:cxn modelId="{167F1E1F-5890-47C8-9890-59B8DB481937}" type="presOf" srcId="{D346C282-A153-41A8-8D63-FCC55FF3EF01}" destId="{17E11968-A71E-43D8-AE6B-F75988D1E18C}" srcOrd="1" destOrd="0" presId="urn:microsoft.com/office/officeart/2005/8/layout/venn2"/>
    <dgm:cxn modelId="{981C1942-33CF-4B88-B729-9B247A5E0A6A}" type="presOf" srcId="{9836C4A1-B367-46A3-9082-43B73CA5395C}" destId="{8EF9096B-662C-4671-A674-01EB7137B8FB}" srcOrd="1" destOrd="0" presId="urn:microsoft.com/office/officeart/2005/8/layout/venn2"/>
    <dgm:cxn modelId="{F3534666-638D-43A3-A13A-C3D489A9DB0B}" srcId="{05DBCD6E-4E7C-4AE3-8700-7618077D5054}" destId="{9836C4A1-B367-46A3-9082-43B73CA5395C}" srcOrd="0" destOrd="0" parTransId="{58B6AAB7-9B8E-451A-96FE-FF1006D55518}" sibTransId="{ECBAAEB4-D3B0-494C-9A04-92DE62A58A93}"/>
    <dgm:cxn modelId="{5D2D2570-CD8B-42D8-B63F-16AF9E9B5C22}" type="presOf" srcId="{9836C4A1-B367-46A3-9082-43B73CA5395C}" destId="{F3339CA7-8F2E-40BE-A69F-C22D0AAB9FAB}" srcOrd="0" destOrd="0" presId="urn:microsoft.com/office/officeart/2005/8/layout/venn2"/>
    <dgm:cxn modelId="{A7239171-9367-433F-B6E6-37769D80F15E}" type="presOf" srcId="{D346C282-A153-41A8-8D63-FCC55FF3EF01}" destId="{7D3B46CD-C300-4894-967D-71070F350688}" srcOrd="0" destOrd="0" presId="urn:microsoft.com/office/officeart/2005/8/layout/venn2"/>
    <dgm:cxn modelId="{6BB238A3-4408-47FB-9C41-63B9DEE50533}" srcId="{05DBCD6E-4E7C-4AE3-8700-7618077D5054}" destId="{7EE9DFC0-2EB4-49AF-9BC9-26882234422F}" srcOrd="2" destOrd="0" parTransId="{8809DAA7-62FE-411F-BE7E-8AD0EBA57E0C}" sibTransId="{10B56C9C-AF9B-4970-A46E-A455C6F88159}"/>
    <dgm:cxn modelId="{16BCC7B7-7870-4E6B-8CD0-DB0BF209B055}" type="presOf" srcId="{05DBCD6E-4E7C-4AE3-8700-7618077D5054}" destId="{50748BA9-55DF-47C1-A524-8342A3D0D884}" srcOrd="0" destOrd="0" presId="urn:microsoft.com/office/officeart/2005/8/layout/venn2"/>
    <dgm:cxn modelId="{BBDF51D4-3CD5-4ACF-9DC1-986D720E0F66}" type="presOf" srcId="{7EE9DFC0-2EB4-49AF-9BC9-26882234422F}" destId="{1CC1AE89-D65D-4330-8FF7-79A596AD3921}" srcOrd="1" destOrd="0" presId="urn:microsoft.com/office/officeart/2005/8/layout/venn2"/>
    <dgm:cxn modelId="{D53203FA-DF88-402C-A3D3-79F0DF9B1AA1}" srcId="{05DBCD6E-4E7C-4AE3-8700-7618077D5054}" destId="{D346C282-A153-41A8-8D63-FCC55FF3EF01}" srcOrd="1" destOrd="0" parTransId="{20E28906-9328-4EA9-8CC6-1B1342761821}" sibTransId="{010EDF1F-4DE2-4FAC-8FA1-1852B814069B}"/>
    <dgm:cxn modelId="{42DDE009-EB25-4BEA-8B8E-23DD9F54AB96}" type="presParOf" srcId="{50748BA9-55DF-47C1-A524-8342A3D0D884}" destId="{AD45558D-3DB3-42FC-B56E-3A4A1B7E51C1}" srcOrd="0" destOrd="0" presId="urn:microsoft.com/office/officeart/2005/8/layout/venn2"/>
    <dgm:cxn modelId="{B3288109-50B0-4BB4-B175-D08F35B09514}" type="presParOf" srcId="{AD45558D-3DB3-42FC-B56E-3A4A1B7E51C1}" destId="{F3339CA7-8F2E-40BE-A69F-C22D0AAB9FAB}" srcOrd="0" destOrd="0" presId="urn:microsoft.com/office/officeart/2005/8/layout/venn2"/>
    <dgm:cxn modelId="{C9F40D02-DB69-4431-B031-FF244A038514}" type="presParOf" srcId="{AD45558D-3DB3-42FC-B56E-3A4A1B7E51C1}" destId="{8EF9096B-662C-4671-A674-01EB7137B8FB}" srcOrd="1" destOrd="0" presId="urn:microsoft.com/office/officeart/2005/8/layout/venn2"/>
    <dgm:cxn modelId="{33FF7CF1-A3CE-411A-A5F4-E7BFFB840782}" type="presParOf" srcId="{50748BA9-55DF-47C1-A524-8342A3D0D884}" destId="{CB95CAE8-50AA-4B54-9D2E-58BBF3D0AD0C}" srcOrd="1" destOrd="0" presId="urn:microsoft.com/office/officeart/2005/8/layout/venn2"/>
    <dgm:cxn modelId="{BF1973F1-658B-40E6-967A-D5D1FDFC717B}" type="presParOf" srcId="{CB95CAE8-50AA-4B54-9D2E-58BBF3D0AD0C}" destId="{7D3B46CD-C300-4894-967D-71070F350688}" srcOrd="0" destOrd="0" presId="urn:microsoft.com/office/officeart/2005/8/layout/venn2"/>
    <dgm:cxn modelId="{976BF0D2-521F-4E79-817C-4069313EBE1F}" type="presParOf" srcId="{CB95CAE8-50AA-4B54-9D2E-58BBF3D0AD0C}" destId="{17E11968-A71E-43D8-AE6B-F75988D1E18C}" srcOrd="1" destOrd="0" presId="urn:microsoft.com/office/officeart/2005/8/layout/venn2"/>
    <dgm:cxn modelId="{D3D55E6E-B327-4BCD-B63B-115F035B00FA}" type="presParOf" srcId="{50748BA9-55DF-47C1-A524-8342A3D0D884}" destId="{3F3C854D-ABA2-4FA0-B57E-9A4A74A971CE}" srcOrd="2" destOrd="0" presId="urn:microsoft.com/office/officeart/2005/8/layout/venn2"/>
    <dgm:cxn modelId="{7E9E0CA8-A691-487B-B862-B43A433BF5FC}" type="presParOf" srcId="{3F3C854D-ABA2-4FA0-B57E-9A4A74A971CE}" destId="{3F25C4E0-1BDD-49A7-AAB2-F7099359A474}" srcOrd="0" destOrd="0" presId="urn:microsoft.com/office/officeart/2005/8/layout/venn2"/>
    <dgm:cxn modelId="{60644E33-AEB8-4F03-8D16-EAD8C0C3ED8F}" type="presParOf" srcId="{3F3C854D-ABA2-4FA0-B57E-9A4A74A971CE}" destId="{1CC1AE89-D65D-4330-8FF7-79A596AD3921}"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672201-41C2-420C-9C5E-5716F49F9B1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58E80CF-9B0D-4ABC-AC5F-A4C9DEB7C6BA}">
      <dgm:prSet custT="1"/>
      <dgm:spPr/>
      <dgm:t>
        <a:bodyPr/>
        <a:lstStyle/>
        <a:p>
          <a:pPr>
            <a:lnSpc>
              <a:spcPct val="100000"/>
            </a:lnSpc>
          </a:pPr>
          <a:r>
            <a:rPr lang="en-US" sz="2100" dirty="0">
              <a:latin typeface="Gill Sans MT (Body)"/>
            </a:rPr>
            <a:t>providing  Junior doctors with experience.</a:t>
          </a:r>
        </a:p>
      </dgm:t>
    </dgm:pt>
    <dgm:pt modelId="{50088ED2-3291-46BB-A3DC-522D5FCBD566}" type="parTrans" cxnId="{E5647DA8-8F61-4771-8D05-203F789D7527}">
      <dgm:prSet/>
      <dgm:spPr/>
      <dgm:t>
        <a:bodyPr/>
        <a:lstStyle/>
        <a:p>
          <a:endParaRPr lang="en-US"/>
        </a:p>
      </dgm:t>
    </dgm:pt>
    <dgm:pt modelId="{A3B7FD5B-B3DF-4275-8D26-B326C8B0EE31}" type="sibTrans" cxnId="{E5647DA8-8F61-4771-8D05-203F789D7527}">
      <dgm:prSet/>
      <dgm:spPr/>
      <dgm:t>
        <a:bodyPr/>
        <a:lstStyle/>
        <a:p>
          <a:endParaRPr lang="en-US"/>
        </a:p>
      </dgm:t>
    </dgm:pt>
    <dgm:pt modelId="{EE884125-F530-4FAF-A674-40F7E1345D2F}">
      <dgm:prSet custT="1"/>
      <dgm:spPr>
        <a:solidFill>
          <a:schemeClr val="tx2">
            <a:lumMod val="10000"/>
            <a:lumOff val="90000"/>
          </a:schemeClr>
        </a:solidFill>
      </dgm:spPr>
      <dgm:t>
        <a:bodyPr/>
        <a:lstStyle/>
        <a:p>
          <a:pPr>
            <a:lnSpc>
              <a:spcPct val="100000"/>
            </a:lnSpc>
          </a:pPr>
          <a:r>
            <a:rPr lang="en-US" sz="2100" dirty="0">
              <a:latin typeface="Gill Sans MT (Body)"/>
            </a:rPr>
            <a:t>Saving time and effort of Professional doctors.</a:t>
          </a:r>
        </a:p>
      </dgm:t>
    </dgm:pt>
    <dgm:pt modelId="{50E34358-726C-48B0-BC75-42017EA819A7}" type="parTrans" cxnId="{DBBD8DBD-2A11-4C06-AA95-031054C4E210}">
      <dgm:prSet/>
      <dgm:spPr/>
      <dgm:t>
        <a:bodyPr/>
        <a:lstStyle/>
        <a:p>
          <a:endParaRPr lang="en-US"/>
        </a:p>
      </dgm:t>
    </dgm:pt>
    <dgm:pt modelId="{83D64B65-F146-4FF1-A415-E131D129BF26}" type="sibTrans" cxnId="{DBBD8DBD-2A11-4C06-AA95-031054C4E210}">
      <dgm:prSet/>
      <dgm:spPr/>
      <dgm:t>
        <a:bodyPr/>
        <a:lstStyle/>
        <a:p>
          <a:endParaRPr lang="en-US"/>
        </a:p>
      </dgm:t>
    </dgm:pt>
    <dgm:pt modelId="{7D2105BE-E02D-4547-AC18-07E659D41137}">
      <dgm:prSet custT="1"/>
      <dgm:spPr/>
      <dgm:t>
        <a:bodyPr/>
        <a:lstStyle/>
        <a:p>
          <a:pPr>
            <a:lnSpc>
              <a:spcPct val="100000"/>
            </a:lnSpc>
          </a:pPr>
          <a:r>
            <a:rPr lang="en-US" sz="2100">
              <a:latin typeface="Gill Sans MT (Body)"/>
            </a:rPr>
            <a:t>Providing the users with healthcare facilities. </a:t>
          </a:r>
        </a:p>
      </dgm:t>
    </dgm:pt>
    <dgm:pt modelId="{016C71B7-947A-4425-9059-24637465786A}" type="parTrans" cxnId="{F529357E-43A8-4F43-B9BB-0F4384E33EEB}">
      <dgm:prSet/>
      <dgm:spPr/>
      <dgm:t>
        <a:bodyPr/>
        <a:lstStyle/>
        <a:p>
          <a:endParaRPr lang="en-US"/>
        </a:p>
      </dgm:t>
    </dgm:pt>
    <dgm:pt modelId="{4736FD0B-5734-4EA9-9040-1B40BEBAB8FE}" type="sibTrans" cxnId="{F529357E-43A8-4F43-B9BB-0F4384E33EEB}">
      <dgm:prSet/>
      <dgm:spPr/>
      <dgm:t>
        <a:bodyPr/>
        <a:lstStyle/>
        <a:p>
          <a:endParaRPr lang="en-US"/>
        </a:p>
      </dgm:t>
    </dgm:pt>
    <dgm:pt modelId="{6B97FAAD-123E-4BC2-97B0-AD220A7288E8}" type="pres">
      <dgm:prSet presAssocID="{7C672201-41C2-420C-9C5E-5716F49F9B12}" presName="root" presStyleCnt="0">
        <dgm:presLayoutVars>
          <dgm:dir/>
          <dgm:resizeHandles val="exact"/>
        </dgm:presLayoutVars>
      </dgm:prSet>
      <dgm:spPr/>
    </dgm:pt>
    <dgm:pt modelId="{69D61380-394C-4AC5-87D7-64EAC9221936}" type="pres">
      <dgm:prSet presAssocID="{058E80CF-9B0D-4ABC-AC5F-A4C9DEB7C6BA}" presName="compNode" presStyleCnt="0"/>
      <dgm:spPr/>
    </dgm:pt>
    <dgm:pt modelId="{59C04626-37D7-43E9-A52F-39BE676DE180}" type="pres">
      <dgm:prSet presAssocID="{058E80CF-9B0D-4ABC-AC5F-A4C9DEB7C6BA}" presName="bgRect" presStyleLbl="bgShp" presStyleIdx="0" presStyleCnt="3"/>
      <dgm:spPr>
        <a:solidFill>
          <a:schemeClr val="tx2">
            <a:lumMod val="10000"/>
            <a:lumOff val="90000"/>
          </a:schemeClr>
        </a:solidFill>
      </dgm:spPr>
    </dgm:pt>
    <dgm:pt modelId="{C36D0827-D723-4004-8162-BD8061157CC6}" type="pres">
      <dgm:prSet presAssocID="{058E80CF-9B0D-4ABC-AC5F-A4C9DEB7C6B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87490363-4668-40E6-96F6-44B784DFB455}" type="pres">
      <dgm:prSet presAssocID="{058E80CF-9B0D-4ABC-AC5F-A4C9DEB7C6BA}" presName="spaceRect" presStyleCnt="0"/>
      <dgm:spPr/>
    </dgm:pt>
    <dgm:pt modelId="{6D0CE730-BC16-4050-ADB8-CF45AE08EBF9}" type="pres">
      <dgm:prSet presAssocID="{058E80CF-9B0D-4ABC-AC5F-A4C9DEB7C6BA}" presName="parTx" presStyleLbl="revTx" presStyleIdx="0" presStyleCnt="3">
        <dgm:presLayoutVars>
          <dgm:chMax val="0"/>
          <dgm:chPref val="0"/>
        </dgm:presLayoutVars>
      </dgm:prSet>
      <dgm:spPr/>
    </dgm:pt>
    <dgm:pt modelId="{0B3E07A7-5430-4C97-8F83-96D0A790DD9A}" type="pres">
      <dgm:prSet presAssocID="{A3B7FD5B-B3DF-4275-8D26-B326C8B0EE31}" presName="sibTrans" presStyleCnt="0"/>
      <dgm:spPr/>
    </dgm:pt>
    <dgm:pt modelId="{F505BFF7-F194-4CDA-AA16-4D659CB1F891}" type="pres">
      <dgm:prSet presAssocID="{EE884125-F530-4FAF-A674-40F7E1345D2F}" presName="compNode" presStyleCnt="0"/>
      <dgm:spPr/>
    </dgm:pt>
    <dgm:pt modelId="{4CC016E4-8165-4338-8C1B-28C4301612AD}" type="pres">
      <dgm:prSet presAssocID="{EE884125-F530-4FAF-A674-40F7E1345D2F}" presName="bgRect" presStyleLbl="bgShp" presStyleIdx="1" presStyleCnt="3" custLinFactNeighborX="5233" custLinFactNeighborY="2676"/>
      <dgm:spPr>
        <a:solidFill>
          <a:schemeClr val="tx2">
            <a:lumMod val="10000"/>
            <a:lumOff val="90000"/>
          </a:schemeClr>
        </a:solidFill>
      </dgm:spPr>
    </dgm:pt>
    <dgm:pt modelId="{B4B41641-CB9B-4B5F-9CAC-8DCC08671BD2}" type="pres">
      <dgm:prSet presAssocID="{EE884125-F530-4FAF-A674-40F7E1345D2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with solid fill"/>
        </a:ext>
      </dgm:extLst>
    </dgm:pt>
    <dgm:pt modelId="{AB6008D2-F500-41DA-8B4B-D615E53826A3}" type="pres">
      <dgm:prSet presAssocID="{EE884125-F530-4FAF-A674-40F7E1345D2F}" presName="spaceRect" presStyleCnt="0"/>
      <dgm:spPr/>
    </dgm:pt>
    <dgm:pt modelId="{E13A5C2F-D850-4D59-9148-B074FF9B21FE}" type="pres">
      <dgm:prSet presAssocID="{EE884125-F530-4FAF-A674-40F7E1345D2F}" presName="parTx" presStyleLbl="revTx" presStyleIdx="1" presStyleCnt="3" custLinFactNeighborX="300" custLinFactNeighborY="2676">
        <dgm:presLayoutVars>
          <dgm:chMax val="0"/>
          <dgm:chPref val="0"/>
        </dgm:presLayoutVars>
      </dgm:prSet>
      <dgm:spPr/>
    </dgm:pt>
    <dgm:pt modelId="{F537D9D6-0BF5-4593-9953-4DFB77AA9AA0}" type="pres">
      <dgm:prSet presAssocID="{83D64B65-F146-4FF1-A415-E131D129BF26}" presName="sibTrans" presStyleCnt="0"/>
      <dgm:spPr/>
    </dgm:pt>
    <dgm:pt modelId="{D30AE50B-694D-433F-A918-3862CD46EF28}" type="pres">
      <dgm:prSet presAssocID="{7D2105BE-E02D-4547-AC18-07E659D41137}" presName="compNode" presStyleCnt="0"/>
      <dgm:spPr/>
    </dgm:pt>
    <dgm:pt modelId="{14EFE64F-5AA3-4B64-87EA-0D44F7698FDF}" type="pres">
      <dgm:prSet presAssocID="{7D2105BE-E02D-4547-AC18-07E659D41137}" presName="bgRect" presStyleLbl="bgShp" presStyleIdx="2" presStyleCnt="3"/>
      <dgm:spPr>
        <a:solidFill>
          <a:schemeClr val="tx2">
            <a:lumMod val="10000"/>
            <a:lumOff val="90000"/>
          </a:schemeClr>
        </a:solidFill>
      </dgm:spPr>
    </dgm:pt>
    <dgm:pt modelId="{6BCCB7F4-EC89-456E-893C-821D21487DC9}" type="pres">
      <dgm:prSet presAssocID="{7D2105BE-E02D-4547-AC18-07E659D4113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tor"/>
        </a:ext>
      </dgm:extLst>
    </dgm:pt>
    <dgm:pt modelId="{AB356506-CB42-46CF-9F78-E5B8231D5E45}" type="pres">
      <dgm:prSet presAssocID="{7D2105BE-E02D-4547-AC18-07E659D41137}" presName="spaceRect" presStyleCnt="0"/>
      <dgm:spPr/>
    </dgm:pt>
    <dgm:pt modelId="{BCD1BD87-F6F7-4582-8528-B48F17699474}" type="pres">
      <dgm:prSet presAssocID="{7D2105BE-E02D-4547-AC18-07E659D41137}" presName="parTx" presStyleLbl="revTx" presStyleIdx="2" presStyleCnt="3">
        <dgm:presLayoutVars>
          <dgm:chMax val="0"/>
          <dgm:chPref val="0"/>
        </dgm:presLayoutVars>
      </dgm:prSet>
      <dgm:spPr/>
    </dgm:pt>
  </dgm:ptLst>
  <dgm:cxnLst>
    <dgm:cxn modelId="{E024282E-8DF6-41C7-98F8-DCBDEBD17F0A}" type="presOf" srcId="{7D2105BE-E02D-4547-AC18-07E659D41137}" destId="{BCD1BD87-F6F7-4582-8528-B48F17699474}" srcOrd="0" destOrd="0" presId="urn:microsoft.com/office/officeart/2018/2/layout/IconVerticalSolidList"/>
    <dgm:cxn modelId="{A9CA6F7A-67D5-40DD-8C51-AC65617EB8E0}" type="presOf" srcId="{058E80CF-9B0D-4ABC-AC5F-A4C9DEB7C6BA}" destId="{6D0CE730-BC16-4050-ADB8-CF45AE08EBF9}" srcOrd="0" destOrd="0" presId="urn:microsoft.com/office/officeart/2018/2/layout/IconVerticalSolidList"/>
    <dgm:cxn modelId="{F529357E-43A8-4F43-B9BB-0F4384E33EEB}" srcId="{7C672201-41C2-420C-9C5E-5716F49F9B12}" destId="{7D2105BE-E02D-4547-AC18-07E659D41137}" srcOrd="2" destOrd="0" parTransId="{016C71B7-947A-4425-9059-24637465786A}" sibTransId="{4736FD0B-5734-4EA9-9040-1B40BEBAB8FE}"/>
    <dgm:cxn modelId="{7971BC9B-80A2-49F7-9A7F-3720B059202A}" type="presOf" srcId="{7C672201-41C2-420C-9C5E-5716F49F9B12}" destId="{6B97FAAD-123E-4BC2-97B0-AD220A7288E8}" srcOrd="0" destOrd="0" presId="urn:microsoft.com/office/officeart/2018/2/layout/IconVerticalSolidList"/>
    <dgm:cxn modelId="{E5647DA8-8F61-4771-8D05-203F789D7527}" srcId="{7C672201-41C2-420C-9C5E-5716F49F9B12}" destId="{058E80CF-9B0D-4ABC-AC5F-A4C9DEB7C6BA}" srcOrd="0" destOrd="0" parTransId="{50088ED2-3291-46BB-A3DC-522D5FCBD566}" sibTransId="{A3B7FD5B-B3DF-4275-8D26-B326C8B0EE31}"/>
    <dgm:cxn modelId="{DBBD8DBD-2A11-4C06-AA95-031054C4E210}" srcId="{7C672201-41C2-420C-9C5E-5716F49F9B12}" destId="{EE884125-F530-4FAF-A674-40F7E1345D2F}" srcOrd="1" destOrd="0" parTransId="{50E34358-726C-48B0-BC75-42017EA819A7}" sibTransId="{83D64B65-F146-4FF1-A415-E131D129BF26}"/>
    <dgm:cxn modelId="{038DE5E1-FD7D-4131-B570-1AB9082875E0}" type="presOf" srcId="{EE884125-F530-4FAF-A674-40F7E1345D2F}" destId="{E13A5C2F-D850-4D59-9148-B074FF9B21FE}" srcOrd="0" destOrd="0" presId="urn:microsoft.com/office/officeart/2018/2/layout/IconVerticalSolidList"/>
    <dgm:cxn modelId="{A77B2671-BD1C-470E-B7CD-9EF6CD06448B}" type="presParOf" srcId="{6B97FAAD-123E-4BC2-97B0-AD220A7288E8}" destId="{69D61380-394C-4AC5-87D7-64EAC9221936}" srcOrd="0" destOrd="0" presId="urn:microsoft.com/office/officeart/2018/2/layout/IconVerticalSolidList"/>
    <dgm:cxn modelId="{CC1DB36A-52D4-4CAB-AB09-C07884C8AC96}" type="presParOf" srcId="{69D61380-394C-4AC5-87D7-64EAC9221936}" destId="{59C04626-37D7-43E9-A52F-39BE676DE180}" srcOrd="0" destOrd="0" presId="urn:microsoft.com/office/officeart/2018/2/layout/IconVerticalSolidList"/>
    <dgm:cxn modelId="{0AD1FAE9-5BF4-402E-ADAD-06B581484CF0}" type="presParOf" srcId="{69D61380-394C-4AC5-87D7-64EAC9221936}" destId="{C36D0827-D723-4004-8162-BD8061157CC6}" srcOrd="1" destOrd="0" presId="urn:microsoft.com/office/officeart/2018/2/layout/IconVerticalSolidList"/>
    <dgm:cxn modelId="{3A4595D0-12FA-4B57-9702-62E6F88AB28C}" type="presParOf" srcId="{69D61380-394C-4AC5-87D7-64EAC9221936}" destId="{87490363-4668-40E6-96F6-44B784DFB455}" srcOrd="2" destOrd="0" presId="urn:microsoft.com/office/officeart/2018/2/layout/IconVerticalSolidList"/>
    <dgm:cxn modelId="{985A068D-A1C2-4A08-8B2F-D610BEB82206}" type="presParOf" srcId="{69D61380-394C-4AC5-87D7-64EAC9221936}" destId="{6D0CE730-BC16-4050-ADB8-CF45AE08EBF9}" srcOrd="3" destOrd="0" presId="urn:microsoft.com/office/officeart/2018/2/layout/IconVerticalSolidList"/>
    <dgm:cxn modelId="{E85ED128-F0F2-4221-A349-30B9DC719B27}" type="presParOf" srcId="{6B97FAAD-123E-4BC2-97B0-AD220A7288E8}" destId="{0B3E07A7-5430-4C97-8F83-96D0A790DD9A}" srcOrd="1" destOrd="0" presId="urn:microsoft.com/office/officeart/2018/2/layout/IconVerticalSolidList"/>
    <dgm:cxn modelId="{FD7FDD61-F1D5-4E8C-8E19-D4EE9A98C61E}" type="presParOf" srcId="{6B97FAAD-123E-4BC2-97B0-AD220A7288E8}" destId="{F505BFF7-F194-4CDA-AA16-4D659CB1F891}" srcOrd="2" destOrd="0" presId="urn:microsoft.com/office/officeart/2018/2/layout/IconVerticalSolidList"/>
    <dgm:cxn modelId="{D2D1D0A4-0001-4D69-AC5C-E7F4540C2C5B}" type="presParOf" srcId="{F505BFF7-F194-4CDA-AA16-4D659CB1F891}" destId="{4CC016E4-8165-4338-8C1B-28C4301612AD}" srcOrd="0" destOrd="0" presId="urn:microsoft.com/office/officeart/2018/2/layout/IconVerticalSolidList"/>
    <dgm:cxn modelId="{DDE6C769-411F-4B2B-9DE2-49A4C6D30793}" type="presParOf" srcId="{F505BFF7-F194-4CDA-AA16-4D659CB1F891}" destId="{B4B41641-CB9B-4B5F-9CAC-8DCC08671BD2}" srcOrd="1" destOrd="0" presId="urn:microsoft.com/office/officeart/2018/2/layout/IconVerticalSolidList"/>
    <dgm:cxn modelId="{15340F99-9972-4996-965D-93EB07F5B56D}" type="presParOf" srcId="{F505BFF7-F194-4CDA-AA16-4D659CB1F891}" destId="{AB6008D2-F500-41DA-8B4B-D615E53826A3}" srcOrd="2" destOrd="0" presId="urn:microsoft.com/office/officeart/2018/2/layout/IconVerticalSolidList"/>
    <dgm:cxn modelId="{9A3A6E84-1981-43C9-9AE3-8417933F18AA}" type="presParOf" srcId="{F505BFF7-F194-4CDA-AA16-4D659CB1F891}" destId="{E13A5C2F-D850-4D59-9148-B074FF9B21FE}" srcOrd="3" destOrd="0" presId="urn:microsoft.com/office/officeart/2018/2/layout/IconVerticalSolidList"/>
    <dgm:cxn modelId="{0FB068B1-3553-4D9C-9E25-E61679845609}" type="presParOf" srcId="{6B97FAAD-123E-4BC2-97B0-AD220A7288E8}" destId="{F537D9D6-0BF5-4593-9953-4DFB77AA9AA0}" srcOrd="3" destOrd="0" presId="urn:microsoft.com/office/officeart/2018/2/layout/IconVerticalSolidList"/>
    <dgm:cxn modelId="{E33ECB26-410D-4607-AD5D-3BED3E16CE65}" type="presParOf" srcId="{6B97FAAD-123E-4BC2-97B0-AD220A7288E8}" destId="{D30AE50B-694D-433F-A918-3862CD46EF28}" srcOrd="4" destOrd="0" presId="urn:microsoft.com/office/officeart/2018/2/layout/IconVerticalSolidList"/>
    <dgm:cxn modelId="{F4453601-F77D-475B-86BF-19E67FDF9808}" type="presParOf" srcId="{D30AE50B-694D-433F-A918-3862CD46EF28}" destId="{14EFE64F-5AA3-4B64-87EA-0D44F7698FDF}" srcOrd="0" destOrd="0" presId="urn:microsoft.com/office/officeart/2018/2/layout/IconVerticalSolidList"/>
    <dgm:cxn modelId="{7427A8D4-56DE-459A-8AA5-FD41E6187580}" type="presParOf" srcId="{D30AE50B-694D-433F-A918-3862CD46EF28}" destId="{6BCCB7F4-EC89-456E-893C-821D21487DC9}" srcOrd="1" destOrd="0" presId="urn:microsoft.com/office/officeart/2018/2/layout/IconVerticalSolidList"/>
    <dgm:cxn modelId="{87F3DF4D-6FB8-48ED-9E6B-B2EEBCECB562}" type="presParOf" srcId="{D30AE50B-694D-433F-A918-3862CD46EF28}" destId="{AB356506-CB42-46CF-9F78-E5B8231D5E45}" srcOrd="2" destOrd="0" presId="urn:microsoft.com/office/officeart/2018/2/layout/IconVerticalSolidList"/>
    <dgm:cxn modelId="{BDDB83D3-DD42-4218-95D0-B445FD518746}" type="presParOf" srcId="{D30AE50B-694D-433F-A918-3862CD46EF28}" destId="{BCD1BD87-F6F7-4582-8528-B48F176994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A62AD7-2F7E-42B1-B6D9-0815434E39E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37F2E5A-8859-4838-A29B-AF6A28B7AB55}" type="pres">
      <dgm:prSet presAssocID="{D9A62AD7-2F7E-42B1-B6D9-0815434E39E8}" presName="hierChild1" presStyleCnt="0">
        <dgm:presLayoutVars>
          <dgm:chPref val="1"/>
          <dgm:dir/>
          <dgm:animOne val="branch"/>
          <dgm:animLvl val="lvl"/>
          <dgm:resizeHandles/>
        </dgm:presLayoutVars>
      </dgm:prSet>
      <dgm:spPr/>
    </dgm:pt>
  </dgm:ptLst>
  <dgm:cxnLst>
    <dgm:cxn modelId="{0438885F-0A59-4018-8786-93D4A3709080}" type="presOf" srcId="{D9A62AD7-2F7E-42B1-B6D9-0815434E39E8}" destId="{D37F2E5A-8859-4838-A29B-AF6A28B7AB55}" srcOrd="0"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6748E3-B95A-452F-8507-66A052A3B9EA}" type="doc">
      <dgm:prSet loTypeId="urn:microsoft.com/office/officeart/2018/2/layout/IconVerticalSolidList" loCatId="icon" qsTypeId="urn:microsoft.com/office/officeart/2005/8/quickstyle/simple2" qsCatId="simple" csTypeId="urn:microsoft.com/office/officeart/2005/8/colors/accent1_2" csCatId="accent1" phldr="1"/>
      <dgm:spPr/>
      <dgm:t>
        <a:bodyPr/>
        <a:lstStyle/>
        <a:p>
          <a:endParaRPr lang="en-US"/>
        </a:p>
      </dgm:t>
    </dgm:pt>
    <dgm:pt modelId="{23E0E0F8-0670-47F0-B302-091461B684DD}">
      <dgm:prSet/>
      <dgm:spPr/>
      <dgm:t>
        <a:bodyPr/>
        <a:lstStyle/>
        <a:p>
          <a:pPr>
            <a:lnSpc>
              <a:spcPct val="100000"/>
            </a:lnSpc>
          </a:pPr>
          <a:r>
            <a:rPr lang="en-US" dirty="0">
              <a:latin typeface="Gill Sans MT(Body)"/>
            </a:rPr>
            <a:t>We scraped dataset from </a:t>
          </a:r>
          <a:r>
            <a:rPr lang="en-US" dirty="0" err="1">
              <a:latin typeface="Gill Sans MT(Body)"/>
              <a:hlinkClick xmlns:r="http://schemas.openxmlformats.org/officeDocument/2006/relationships" r:id="rId1"/>
            </a:rPr>
            <a:t>altibbi</a:t>
          </a:r>
          <a:r>
            <a:rPr lang="en-US" dirty="0">
              <a:latin typeface="Gill Sans MT(Body)"/>
            </a:rPr>
            <a:t>  website.</a:t>
          </a:r>
        </a:p>
      </dgm:t>
    </dgm:pt>
    <dgm:pt modelId="{C9D59F71-1C25-4A95-9153-0CACCAA757C4}" type="parTrans" cxnId="{72792333-C6D7-4A75-AD2F-431B7E7E7A8A}">
      <dgm:prSet/>
      <dgm:spPr/>
      <dgm:t>
        <a:bodyPr/>
        <a:lstStyle/>
        <a:p>
          <a:endParaRPr lang="en-US"/>
        </a:p>
      </dgm:t>
    </dgm:pt>
    <dgm:pt modelId="{2F5F67D3-DADC-402C-BE1B-D592DF423046}" type="sibTrans" cxnId="{72792333-C6D7-4A75-AD2F-431B7E7E7A8A}">
      <dgm:prSet/>
      <dgm:spPr/>
      <dgm:t>
        <a:bodyPr/>
        <a:lstStyle/>
        <a:p>
          <a:endParaRPr lang="en-US"/>
        </a:p>
      </dgm:t>
    </dgm:pt>
    <dgm:pt modelId="{0C53F088-815A-461C-AA36-614870DC3C82}">
      <dgm:prSet/>
      <dgm:spPr/>
      <dgm:t>
        <a:bodyPr/>
        <a:lstStyle/>
        <a:p>
          <a:pPr>
            <a:lnSpc>
              <a:spcPct val="100000"/>
            </a:lnSpc>
          </a:pPr>
          <a:r>
            <a:rPr lang="en-US" dirty="0">
              <a:latin typeface="Gill Sans MT(Body)"/>
            </a:rPr>
            <a:t>The dataset consists of 170.000 questions distributed into 20 medical specializations</a:t>
          </a:r>
          <a:endParaRPr lang="en-US" dirty="0"/>
        </a:p>
      </dgm:t>
    </dgm:pt>
    <dgm:pt modelId="{BAE25FDD-267F-4E0B-8796-762B6C56BA06}" type="parTrans" cxnId="{2228B709-DF61-4631-8451-EDA67F059556}">
      <dgm:prSet/>
      <dgm:spPr/>
      <dgm:t>
        <a:bodyPr/>
        <a:lstStyle/>
        <a:p>
          <a:endParaRPr lang="en-US"/>
        </a:p>
      </dgm:t>
    </dgm:pt>
    <dgm:pt modelId="{29C52CEA-CE05-4A50-A394-7F2278C24EC5}" type="sibTrans" cxnId="{2228B709-DF61-4631-8451-EDA67F059556}">
      <dgm:prSet/>
      <dgm:spPr/>
      <dgm:t>
        <a:bodyPr/>
        <a:lstStyle/>
        <a:p>
          <a:endParaRPr lang="en-US"/>
        </a:p>
      </dgm:t>
    </dgm:pt>
    <dgm:pt modelId="{929936B7-3DFD-4F17-A5B1-6A4967737950}">
      <dgm:prSet/>
      <dgm:spPr/>
      <dgm:t>
        <a:bodyPr/>
        <a:lstStyle/>
        <a:p>
          <a:pPr>
            <a:lnSpc>
              <a:spcPct val="100000"/>
            </a:lnSpc>
          </a:pPr>
          <a:endParaRPr lang="en-US" dirty="0"/>
        </a:p>
      </dgm:t>
    </dgm:pt>
    <dgm:pt modelId="{E5858213-F0EC-4102-BC1B-054A4D9A143A}" type="parTrans" cxnId="{684972E9-E107-4CCF-B3B7-3F93DFC2E68F}">
      <dgm:prSet/>
      <dgm:spPr/>
      <dgm:t>
        <a:bodyPr/>
        <a:lstStyle/>
        <a:p>
          <a:endParaRPr lang="en-US"/>
        </a:p>
      </dgm:t>
    </dgm:pt>
    <dgm:pt modelId="{9793A2B5-0B16-43A5-8402-AF9CE5BD2F61}" type="sibTrans" cxnId="{684972E9-E107-4CCF-B3B7-3F93DFC2E68F}">
      <dgm:prSet/>
      <dgm:spPr/>
      <dgm:t>
        <a:bodyPr/>
        <a:lstStyle/>
        <a:p>
          <a:endParaRPr lang="en-US"/>
        </a:p>
      </dgm:t>
    </dgm:pt>
    <dgm:pt modelId="{10997ED9-A180-4570-97E0-1840B779B421}" type="pres">
      <dgm:prSet presAssocID="{6B6748E3-B95A-452F-8507-66A052A3B9EA}" presName="root" presStyleCnt="0">
        <dgm:presLayoutVars>
          <dgm:dir/>
          <dgm:resizeHandles val="exact"/>
        </dgm:presLayoutVars>
      </dgm:prSet>
      <dgm:spPr/>
    </dgm:pt>
    <dgm:pt modelId="{8399D98D-1CA4-46BE-A90F-8A39F5EF4226}" type="pres">
      <dgm:prSet presAssocID="{23E0E0F8-0670-47F0-B302-091461B684DD}" presName="compNode" presStyleCnt="0"/>
      <dgm:spPr/>
    </dgm:pt>
    <dgm:pt modelId="{DF831C75-797A-4AB4-9FC2-003D7DEA1C3E}" type="pres">
      <dgm:prSet presAssocID="{23E0E0F8-0670-47F0-B302-091461B684DD}" presName="bgRect" presStyleLbl="bgShp" presStyleIdx="0" presStyleCnt="3" custLinFactNeighborX="335" custLinFactNeighborY="584"/>
      <dgm:spPr>
        <a:solidFill>
          <a:schemeClr val="bg1">
            <a:lumMod val="95000"/>
          </a:schemeClr>
        </a:solidFill>
      </dgm:spPr>
    </dgm:pt>
    <dgm:pt modelId="{46AB1CA0-C71B-4181-9A53-A70B5FCE34C6}" type="pres">
      <dgm:prSet presAssocID="{23E0E0F8-0670-47F0-B302-091461B684DD}"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Filter"/>
        </a:ext>
      </dgm:extLst>
    </dgm:pt>
    <dgm:pt modelId="{B31D05CD-986F-4A72-BC06-A17894E3983C}" type="pres">
      <dgm:prSet presAssocID="{23E0E0F8-0670-47F0-B302-091461B684DD}" presName="spaceRect" presStyleCnt="0"/>
      <dgm:spPr/>
    </dgm:pt>
    <dgm:pt modelId="{19465D17-13C6-4E6D-BABB-87BD95088BD3}" type="pres">
      <dgm:prSet presAssocID="{23E0E0F8-0670-47F0-B302-091461B684DD}" presName="parTx" presStyleLbl="revTx" presStyleIdx="0" presStyleCnt="3">
        <dgm:presLayoutVars>
          <dgm:chMax val="0"/>
          <dgm:chPref val="0"/>
        </dgm:presLayoutVars>
      </dgm:prSet>
      <dgm:spPr/>
    </dgm:pt>
    <dgm:pt modelId="{48952B0B-893B-499A-A24A-C613E7DFB280}" type="pres">
      <dgm:prSet presAssocID="{2F5F67D3-DADC-402C-BE1B-D592DF423046}" presName="sibTrans" presStyleCnt="0"/>
      <dgm:spPr/>
    </dgm:pt>
    <dgm:pt modelId="{82AC3FD3-579F-4228-AE7A-2601A22F7252}" type="pres">
      <dgm:prSet presAssocID="{0C53F088-815A-461C-AA36-614870DC3C82}" presName="compNode" presStyleCnt="0"/>
      <dgm:spPr/>
    </dgm:pt>
    <dgm:pt modelId="{489CCBF9-C8B0-4223-B89E-82AB750F9BAA}" type="pres">
      <dgm:prSet presAssocID="{0C53F088-815A-461C-AA36-614870DC3C82}" presName="bgRect" presStyleLbl="bgShp" presStyleIdx="1" presStyleCnt="3"/>
      <dgm:spPr>
        <a:solidFill>
          <a:schemeClr val="bg1">
            <a:lumMod val="95000"/>
          </a:schemeClr>
        </a:solidFill>
      </dgm:spPr>
    </dgm:pt>
    <dgm:pt modelId="{9D1198FD-E293-43CA-841D-2488ABD54DE2}" type="pres">
      <dgm:prSet presAssocID="{0C53F088-815A-461C-AA36-614870DC3C82}"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Doctor"/>
        </a:ext>
      </dgm:extLst>
    </dgm:pt>
    <dgm:pt modelId="{75B62C5A-E374-4E46-90ED-14FA976412AB}" type="pres">
      <dgm:prSet presAssocID="{0C53F088-815A-461C-AA36-614870DC3C82}" presName="spaceRect" presStyleCnt="0"/>
      <dgm:spPr/>
    </dgm:pt>
    <dgm:pt modelId="{9D428CFD-833C-47B0-9C1A-D0F6419B5B0A}" type="pres">
      <dgm:prSet presAssocID="{0C53F088-815A-461C-AA36-614870DC3C82}" presName="parTx" presStyleLbl="revTx" presStyleIdx="1" presStyleCnt="3">
        <dgm:presLayoutVars>
          <dgm:chMax val="0"/>
          <dgm:chPref val="0"/>
        </dgm:presLayoutVars>
      </dgm:prSet>
      <dgm:spPr/>
    </dgm:pt>
    <dgm:pt modelId="{9268F191-DF25-4A98-953E-1F24EF9DE7D9}" type="pres">
      <dgm:prSet presAssocID="{29C52CEA-CE05-4A50-A394-7F2278C24EC5}" presName="sibTrans" presStyleCnt="0"/>
      <dgm:spPr/>
    </dgm:pt>
    <dgm:pt modelId="{8C883C1B-0BD9-4DA4-A73F-E23EA8A2F164}" type="pres">
      <dgm:prSet presAssocID="{929936B7-3DFD-4F17-A5B1-6A4967737950}" presName="compNode" presStyleCnt="0"/>
      <dgm:spPr/>
    </dgm:pt>
    <dgm:pt modelId="{7463F658-84BF-41E2-BCA3-75214B9E2A02}" type="pres">
      <dgm:prSet presAssocID="{929936B7-3DFD-4F17-A5B1-6A4967737950}" presName="bgRect" presStyleLbl="bgShp" presStyleIdx="2" presStyleCnt="3" custFlipVert="1" custScaleX="98554" custScaleY="72852" custLinFactNeighborX="-116" custLinFactNeighborY="-2841"/>
      <dgm:spPr>
        <a:solidFill>
          <a:schemeClr val="bg1">
            <a:lumMod val="95000"/>
          </a:schemeClr>
        </a:solidFill>
      </dgm:spPr>
    </dgm:pt>
    <dgm:pt modelId="{A59EBFAC-6FA1-496B-A51F-3DB511EC151B}" type="pres">
      <dgm:prSet presAssocID="{929936B7-3DFD-4F17-A5B1-6A4967737950}" presName="iconRect" presStyleLbl="node1" presStyleIdx="2" presStyleCnt="3" custScaleX="125658" custScaleY="88710" custLinFactNeighborX="27946" custLinFactNeighborY="1136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Daily calendar outline"/>
        </a:ext>
      </dgm:extLst>
    </dgm:pt>
    <dgm:pt modelId="{079722FC-C874-4466-B870-357F5CA5E827}" type="pres">
      <dgm:prSet presAssocID="{929936B7-3DFD-4F17-A5B1-6A4967737950}" presName="spaceRect" presStyleCnt="0"/>
      <dgm:spPr/>
    </dgm:pt>
    <dgm:pt modelId="{F6185CE9-0E2C-4C89-8F62-0FC6C2C323C6}" type="pres">
      <dgm:prSet presAssocID="{929936B7-3DFD-4F17-A5B1-6A4967737950}" presName="parTx" presStyleLbl="revTx" presStyleIdx="2" presStyleCnt="3">
        <dgm:presLayoutVars>
          <dgm:chMax val="0"/>
          <dgm:chPref val="0"/>
        </dgm:presLayoutVars>
      </dgm:prSet>
      <dgm:spPr/>
    </dgm:pt>
  </dgm:ptLst>
  <dgm:cxnLst>
    <dgm:cxn modelId="{2228B709-DF61-4631-8451-EDA67F059556}" srcId="{6B6748E3-B95A-452F-8507-66A052A3B9EA}" destId="{0C53F088-815A-461C-AA36-614870DC3C82}" srcOrd="1" destOrd="0" parTransId="{BAE25FDD-267F-4E0B-8796-762B6C56BA06}" sibTransId="{29C52CEA-CE05-4A50-A394-7F2278C24EC5}"/>
    <dgm:cxn modelId="{D430292B-8E6C-428D-B530-05A591886F28}" type="presOf" srcId="{23E0E0F8-0670-47F0-B302-091461B684DD}" destId="{19465D17-13C6-4E6D-BABB-87BD95088BD3}" srcOrd="0" destOrd="0" presId="urn:microsoft.com/office/officeart/2018/2/layout/IconVerticalSolidList"/>
    <dgm:cxn modelId="{72792333-C6D7-4A75-AD2F-431B7E7E7A8A}" srcId="{6B6748E3-B95A-452F-8507-66A052A3B9EA}" destId="{23E0E0F8-0670-47F0-B302-091461B684DD}" srcOrd="0" destOrd="0" parTransId="{C9D59F71-1C25-4A95-9153-0CACCAA757C4}" sibTransId="{2F5F67D3-DADC-402C-BE1B-D592DF423046}"/>
    <dgm:cxn modelId="{90F0606A-A936-4030-BA80-A81CAEE378C3}" type="presOf" srcId="{6B6748E3-B95A-452F-8507-66A052A3B9EA}" destId="{10997ED9-A180-4570-97E0-1840B779B421}" srcOrd="0" destOrd="0" presId="urn:microsoft.com/office/officeart/2018/2/layout/IconVerticalSolidList"/>
    <dgm:cxn modelId="{7B9E0B9D-5FE0-4060-9F28-8E211223B106}" type="presOf" srcId="{0C53F088-815A-461C-AA36-614870DC3C82}" destId="{9D428CFD-833C-47B0-9C1A-D0F6419B5B0A}" srcOrd="0" destOrd="0" presId="urn:microsoft.com/office/officeart/2018/2/layout/IconVerticalSolidList"/>
    <dgm:cxn modelId="{684972E9-E107-4CCF-B3B7-3F93DFC2E68F}" srcId="{6B6748E3-B95A-452F-8507-66A052A3B9EA}" destId="{929936B7-3DFD-4F17-A5B1-6A4967737950}" srcOrd="2" destOrd="0" parTransId="{E5858213-F0EC-4102-BC1B-054A4D9A143A}" sibTransId="{9793A2B5-0B16-43A5-8402-AF9CE5BD2F61}"/>
    <dgm:cxn modelId="{C44FE1F5-E5B6-4FAD-9B64-B0437E0B4526}" type="presOf" srcId="{929936B7-3DFD-4F17-A5B1-6A4967737950}" destId="{F6185CE9-0E2C-4C89-8F62-0FC6C2C323C6}" srcOrd="0" destOrd="0" presId="urn:microsoft.com/office/officeart/2018/2/layout/IconVerticalSolidList"/>
    <dgm:cxn modelId="{180C1C99-CA62-4FCE-A573-CD27F284E236}" type="presParOf" srcId="{10997ED9-A180-4570-97E0-1840B779B421}" destId="{8399D98D-1CA4-46BE-A90F-8A39F5EF4226}" srcOrd="0" destOrd="0" presId="urn:microsoft.com/office/officeart/2018/2/layout/IconVerticalSolidList"/>
    <dgm:cxn modelId="{42CACEDB-E21C-4B73-A1EC-832DCB12CDD3}" type="presParOf" srcId="{8399D98D-1CA4-46BE-A90F-8A39F5EF4226}" destId="{DF831C75-797A-4AB4-9FC2-003D7DEA1C3E}" srcOrd="0" destOrd="0" presId="urn:microsoft.com/office/officeart/2018/2/layout/IconVerticalSolidList"/>
    <dgm:cxn modelId="{96FED940-EEE0-458E-8E46-3C341AE280F7}" type="presParOf" srcId="{8399D98D-1CA4-46BE-A90F-8A39F5EF4226}" destId="{46AB1CA0-C71B-4181-9A53-A70B5FCE34C6}" srcOrd="1" destOrd="0" presId="urn:microsoft.com/office/officeart/2018/2/layout/IconVerticalSolidList"/>
    <dgm:cxn modelId="{A13C7A1E-1389-4AC3-B31B-8FF6F8656246}" type="presParOf" srcId="{8399D98D-1CA4-46BE-A90F-8A39F5EF4226}" destId="{B31D05CD-986F-4A72-BC06-A17894E3983C}" srcOrd="2" destOrd="0" presId="urn:microsoft.com/office/officeart/2018/2/layout/IconVerticalSolidList"/>
    <dgm:cxn modelId="{73C82E12-0103-49E3-9D23-6A9F25AA5DCC}" type="presParOf" srcId="{8399D98D-1CA4-46BE-A90F-8A39F5EF4226}" destId="{19465D17-13C6-4E6D-BABB-87BD95088BD3}" srcOrd="3" destOrd="0" presId="urn:microsoft.com/office/officeart/2018/2/layout/IconVerticalSolidList"/>
    <dgm:cxn modelId="{A2CD2A9A-8DB8-4F41-8491-8F767C892239}" type="presParOf" srcId="{10997ED9-A180-4570-97E0-1840B779B421}" destId="{48952B0B-893B-499A-A24A-C613E7DFB280}" srcOrd="1" destOrd="0" presId="urn:microsoft.com/office/officeart/2018/2/layout/IconVerticalSolidList"/>
    <dgm:cxn modelId="{04E0324C-6869-4596-B3D9-A9DBF6587B8D}" type="presParOf" srcId="{10997ED9-A180-4570-97E0-1840B779B421}" destId="{82AC3FD3-579F-4228-AE7A-2601A22F7252}" srcOrd="2" destOrd="0" presId="urn:microsoft.com/office/officeart/2018/2/layout/IconVerticalSolidList"/>
    <dgm:cxn modelId="{A31A4550-9B96-424E-B3AA-8300707A8AEF}" type="presParOf" srcId="{82AC3FD3-579F-4228-AE7A-2601A22F7252}" destId="{489CCBF9-C8B0-4223-B89E-82AB750F9BAA}" srcOrd="0" destOrd="0" presId="urn:microsoft.com/office/officeart/2018/2/layout/IconVerticalSolidList"/>
    <dgm:cxn modelId="{B9CD8DAF-7471-400E-B846-248A63BDF6CA}" type="presParOf" srcId="{82AC3FD3-579F-4228-AE7A-2601A22F7252}" destId="{9D1198FD-E293-43CA-841D-2488ABD54DE2}" srcOrd="1" destOrd="0" presId="urn:microsoft.com/office/officeart/2018/2/layout/IconVerticalSolidList"/>
    <dgm:cxn modelId="{1C7AE9E5-5B66-4330-87AA-89AA1A17A23C}" type="presParOf" srcId="{82AC3FD3-579F-4228-AE7A-2601A22F7252}" destId="{75B62C5A-E374-4E46-90ED-14FA976412AB}" srcOrd="2" destOrd="0" presId="urn:microsoft.com/office/officeart/2018/2/layout/IconVerticalSolidList"/>
    <dgm:cxn modelId="{EA15BA8B-D512-4A40-95E8-1255A14AF57F}" type="presParOf" srcId="{82AC3FD3-579F-4228-AE7A-2601A22F7252}" destId="{9D428CFD-833C-47B0-9C1A-D0F6419B5B0A}" srcOrd="3" destOrd="0" presId="urn:microsoft.com/office/officeart/2018/2/layout/IconVerticalSolidList"/>
    <dgm:cxn modelId="{C2001B44-9ABF-498D-BA5B-92044C0898F6}" type="presParOf" srcId="{10997ED9-A180-4570-97E0-1840B779B421}" destId="{9268F191-DF25-4A98-953E-1F24EF9DE7D9}" srcOrd="3" destOrd="0" presId="urn:microsoft.com/office/officeart/2018/2/layout/IconVerticalSolidList"/>
    <dgm:cxn modelId="{0A9FAE1E-993F-4906-BC53-1B79D324E23E}" type="presParOf" srcId="{10997ED9-A180-4570-97E0-1840B779B421}" destId="{8C883C1B-0BD9-4DA4-A73F-E23EA8A2F164}" srcOrd="4" destOrd="0" presId="urn:microsoft.com/office/officeart/2018/2/layout/IconVerticalSolidList"/>
    <dgm:cxn modelId="{4307C11C-8679-4492-88CC-9F777CE1C3E0}" type="presParOf" srcId="{8C883C1B-0BD9-4DA4-A73F-E23EA8A2F164}" destId="{7463F658-84BF-41E2-BCA3-75214B9E2A02}" srcOrd="0" destOrd="0" presId="urn:microsoft.com/office/officeart/2018/2/layout/IconVerticalSolidList"/>
    <dgm:cxn modelId="{ECB82B33-CC49-4F11-9CF3-0606D9240A3F}" type="presParOf" srcId="{8C883C1B-0BD9-4DA4-A73F-E23EA8A2F164}" destId="{A59EBFAC-6FA1-496B-A51F-3DB511EC151B}" srcOrd="1" destOrd="0" presId="urn:microsoft.com/office/officeart/2018/2/layout/IconVerticalSolidList"/>
    <dgm:cxn modelId="{37EB85D5-B493-49CB-8378-86B212C58022}" type="presParOf" srcId="{8C883C1B-0BD9-4DA4-A73F-E23EA8A2F164}" destId="{079722FC-C874-4466-B870-357F5CA5E827}" srcOrd="2" destOrd="0" presId="urn:microsoft.com/office/officeart/2018/2/layout/IconVerticalSolidList"/>
    <dgm:cxn modelId="{594F5FF4-8027-4672-A51B-C9F3A2C712C3}" type="presParOf" srcId="{8C883C1B-0BD9-4DA4-A73F-E23EA8A2F164}" destId="{F6185CE9-0E2C-4C89-8F62-0FC6C2C323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A62AD7-2F7E-42B1-B6D9-0815434E39E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37F2E5A-8859-4838-A29B-AF6A28B7AB55}" type="pres">
      <dgm:prSet presAssocID="{D9A62AD7-2F7E-42B1-B6D9-0815434E39E8}" presName="hierChild1" presStyleCnt="0">
        <dgm:presLayoutVars>
          <dgm:chPref val="1"/>
          <dgm:dir/>
          <dgm:animOne val="branch"/>
          <dgm:animLvl val="lvl"/>
          <dgm:resizeHandles/>
        </dgm:presLayoutVars>
      </dgm:prSet>
      <dgm:spPr/>
    </dgm:pt>
  </dgm:ptLst>
  <dgm:cxnLst>
    <dgm:cxn modelId="{0438885F-0A59-4018-8786-93D4A3709080}" type="presOf" srcId="{D9A62AD7-2F7E-42B1-B6D9-0815434E39E8}" destId="{D37F2E5A-8859-4838-A29B-AF6A28B7AB55}" srcOrd="0"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A62AD7-2F7E-42B1-B6D9-0815434E39E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37F2E5A-8859-4838-A29B-AF6A28B7AB55}" type="pres">
      <dgm:prSet presAssocID="{D9A62AD7-2F7E-42B1-B6D9-0815434E39E8}" presName="hierChild1" presStyleCnt="0">
        <dgm:presLayoutVars>
          <dgm:chPref val="1"/>
          <dgm:dir/>
          <dgm:animOne val="branch"/>
          <dgm:animLvl val="lvl"/>
          <dgm:resizeHandles/>
        </dgm:presLayoutVars>
      </dgm:prSet>
      <dgm:spPr/>
    </dgm:pt>
  </dgm:ptLst>
  <dgm:cxnLst>
    <dgm:cxn modelId="{0438885F-0A59-4018-8786-93D4A3709080}" type="presOf" srcId="{D9A62AD7-2F7E-42B1-B6D9-0815434E39E8}" destId="{D37F2E5A-8859-4838-A29B-AF6A28B7AB55}" srcOrd="0"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AC264D-B51E-42EF-B7B3-2B77C5B0317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647A406-1A39-4D2E-9B7D-5ADFA0A20790}">
      <dgm:prSet custT="1"/>
      <dgm:spPr/>
      <dgm:t>
        <a:bodyPr/>
        <a:lstStyle/>
        <a:p>
          <a:pPr>
            <a:lnSpc>
              <a:spcPct val="100000"/>
            </a:lnSpc>
          </a:pPr>
          <a:r>
            <a:rPr lang="en-US" sz="1600" dirty="0">
              <a:latin typeface="Gill Sans MT (Body)"/>
            </a:rPr>
            <a:t>Long-range dependencies</a:t>
          </a:r>
        </a:p>
      </dgm:t>
    </dgm:pt>
    <dgm:pt modelId="{8631D9DC-A891-4554-AA4F-5551600AEB89}" type="parTrans" cxnId="{EF528D0F-6EF5-4D65-B5F5-98E5F63B3F78}">
      <dgm:prSet/>
      <dgm:spPr/>
      <dgm:t>
        <a:bodyPr/>
        <a:lstStyle/>
        <a:p>
          <a:endParaRPr lang="en-US"/>
        </a:p>
      </dgm:t>
    </dgm:pt>
    <dgm:pt modelId="{9E3F04D1-2941-44D7-890F-8DDD669AD418}" type="sibTrans" cxnId="{EF528D0F-6EF5-4D65-B5F5-98E5F63B3F78}">
      <dgm:prSet/>
      <dgm:spPr/>
      <dgm:t>
        <a:bodyPr/>
        <a:lstStyle/>
        <a:p>
          <a:pPr>
            <a:lnSpc>
              <a:spcPct val="100000"/>
            </a:lnSpc>
          </a:pPr>
          <a:endParaRPr lang="en-US"/>
        </a:p>
      </dgm:t>
    </dgm:pt>
    <dgm:pt modelId="{623B3A1E-F607-43A4-822D-D06201DFE822}">
      <dgm:prSet custT="1"/>
      <dgm:spPr/>
      <dgm:t>
        <a:bodyPr/>
        <a:lstStyle/>
        <a:p>
          <a:pPr>
            <a:lnSpc>
              <a:spcPct val="100000"/>
            </a:lnSpc>
          </a:pPr>
          <a:r>
            <a:rPr lang="en-US" sz="1600" dirty="0">
              <a:latin typeface="Gill Sans MT (Body)"/>
            </a:rPr>
            <a:t>More efficient    than traditional recurrent neural networks</a:t>
          </a:r>
        </a:p>
      </dgm:t>
    </dgm:pt>
    <dgm:pt modelId="{BC1381DB-DCFE-47C1-BD3F-AC2064E79AFE}" type="parTrans" cxnId="{62139C08-32F1-4536-9C6E-D14E2478F60A}">
      <dgm:prSet/>
      <dgm:spPr/>
      <dgm:t>
        <a:bodyPr/>
        <a:lstStyle/>
        <a:p>
          <a:endParaRPr lang="en-US"/>
        </a:p>
      </dgm:t>
    </dgm:pt>
    <dgm:pt modelId="{B958D15F-8617-4BDE-A55F-0B6081B114E6}" type="sibTrans" cxnId="{62139C08-32F1-4536-9C6E-D14E2478F60A}">
      <dgm:prSet/>
      <dgm:spPr/>
      <dgm:t>
        <a:bodyPr/>
        <a:lstStyle/>
        <a:p>
          <a:pPr>
            <a:lnSpc>
              <a:spcPct val="100000"/>
            </a:lnSpc>
          </a:pPr>
          <a:endParaRPr lang="en-US"/>
        </a:p>
      </dgm:t>
    </dgm:pt>
    <dgm:pt modelId="{BFCE97AF-8CD3-488E-BD3A-D423228CCBAB}">
      <dgm:prSet custT="1"/>
      <dgm:spPr/>
      <dgm:t>
        <a:bodyPr/>
        <a:lstStyle/>
        <a:p>
          <a:pPr>
            <a:lnSpc>
              <a:spcPct val="100000"/>
            </a:lnSpc>
          </a:pPr>
          <a:r>
            <a:rPr lang="en-US" sz="1600" dirty="0">
              <a:latin typeface="Gill Sans MT (Body)"/>
            </a:rPr>
            <a:t>Parallelization </a:t>
          </a:r>
        </a:p>
      </dgm:t>
    </dgm:pt>
    <dgm:pt modelId="{BCB410DF-387E-4CC1-8C25-518D2D7B7ECF}" type="parTrans" cxnId="{0BF4B9A3-1E78-4E4D-ACB0-B1FA98C346C8}">
      <dgm:prSet/>
      <dgm:spPr/>
      <dgm:t>
        <a:bodyPr/>
        <a:lstStyle/>
        <a:p>
          <a:endParaRPr lang="en-US"/>
        </a:p>
      </dgm:t>
    </dgm:pt>
    <dgm:pt modelId="{0F098D38-AA4E-4CE5-BC45-580330764394}" type="sibTrans" cxnId="{0BF4B9A3-1E78-4E4D-ACB0-B1FA98C346C8}">
      <dgm:prSet/>
      <dgm:spPr/>
      <dgm:t>
        <a:bodyPr/>
        <a:lstStyle/>
        <a:p>
          <a:pPr>
            <a:lnSpc>
              <a:spcPct val="100000"/>
            </a:lnSpc>
          </a:pPr>
          <a:endParaRPr lang="en-US"/>
        </a:p>
      </dgm:t>
    </dgm:pt>
    <dgm:pt modelId="{AA7DCDF5-7E19-4142-BE15-880D3E46AAFD}">
      <dgm:prSet custT="1"/>
      <dgm:spPr/>
      <dgm:t>
        <a:bodyPr/>
        <a:lstStyle/>
        <a:p>
          <a:pPr>
            <a:lnSpc>
              <a:spcPct val="100000"/>
            </a:lnSpc>
          </a:pPr>
          <a:r>
            <a:rPr lang="en-US" sz="1600" dirty="0">
              <a:latin typeface="Gill Sans MT (Body)"/>
            </a:rPr>
            <a:t>Scalability(to large dataset)</a:t>
          </a:r>
        </a:p>
      </dgm:t>
    </dgm:pt>
    <dgm:pt modelId="{D9F4295D-B494-40B4-A945-BCA217E40F2C}" type="parTrans" cxnId="{79F36998-D019-4FA9-B3BF-D6337A43F836}">
      <dgm:prSet/>
      <dgm:spPr/>
      <dgm:t>
        <a:bodyPr/>
        <a:lstStyle/>
        <a:p>
          <a:endParaRPr lang="en-US"/>
        </a:p>
      </dgm:t>
    </dgm:pt>
    <dgm:pt modelId="{3D91FB8E-373A-442D-A1FE-D6E00172629B}" type="sibTrans" cxnId="{79F36998-D019-4FA9-B3BF-D6337A43F836}">
      <dgm:prSet/>
      <dgm:spPr/>
      <dgm:t>
        <a:bodyPr/>
        <a:lstStyle/>
        <a:p>
          <a:pPr>
            <a:lnSpc>
              <a:spcPct val="100000"/>
            </a:lnSpc>
          </a:pPr>
          <a:endParaRPr lang="en-US"/>
        </a:p>
      </dgm:t>
    </dgm:pt>
    <dgm:pt modelId="{D4FA4F24-69DB-4414-BB2D-1087C2EF64D2}">
      <dgm:prSet custT="1"/>
      <dgm:spPr/>
      <dgm:t>
        <a:bodyPr/>
        <a:lstStyle/>
        <a:p>
          <a:pPr>
            <a:lnSpc>
              <a:spcPct val="100000"/>
            </a:lnSpc>
          </a:pPr>
          <a:r>
            <a:rPr lang="en-US" sz="1600" dirty="0">
              <a:latin typeface="Gill Sans MT (Body)"/>
            </a:rPr>
            <a:t>Attention mechanism</a:t>
          </a:r>
        </a:p>
      </dgm:t>
    </dgm:pt>
    <dgm:pt modelId="{B977E913-9939-487E-9BD4-78D428A38306}" type="parTrans" cxnId="{D7651E8E-7001-43A8-8F86-43EC8118376F}">
      <dgm:prSet/>
      <dgm:spPr/>
      <dgm:t>
        <a:bodyPr/>
        <a:lstStyle/>
        <a:p>
          <a:endParaRPr lang="en-US"/>
        </a:p>
      </dgm:t>
    </dgm:pt>
    <dgm:pt modelId="{9AC88AEA-04D0-4366-BBBE-562AC42C8702}" type="sibTrans" cxnId="{D7651E8E-7001-43A8-8F86-43EC8118376F}">
      <dgm:prSet/>
      <dgm:spPr/>
      <dgm:t>
        <a:bodyPr/>
        <a:lstStyle/>
        <a:p>
          <a:endParaRPr lang="en-US"/>
        </a:p>
      </dgm:t>
    </dgm:pt>
    <dgm:pt modelId="{1F6C5858-B53A-4562-824B-35CB4F913BE5}" type="pres">
      <dgm:prSet presAssocID="{83AC264D-B51E-42EF-B7B3-2B77C5B0317F}" presName="root" presStyleCnt="0">
        <dgm:presLayoutVars>
          <dgm:dir/>
          <dgm:resizeHandles val="exact"/>
        </dgm:presLayoutVars>
      </dgm:prSet>
      <dgm:spPr/>
    </dgm:pt>
    <dgm:pt modelId="{B501F5AA-30D6-4CD9-AD4C-A932E2208B38}" type="pres">
      <dgm:prSet presAssocID="{83AC264D-B51E-42EF-B7B3-2B77C5B0317F}" presName="container" presStyleCnt="0">
        <dgm:presLayoutVars>
          <dgm:dir/>
          <dgm:resizeHandles val="exact"/>
        </dgm:presLayoutVars>
      </dgm:prSet>
      <dgm:spPr/>
    </dgm:pt>
    <dgm:pt modelId="{6C05C936-F343-47DF-AF13-DD4AECE500A3}" type="pres">
      <dgm:prSet presAssocID="{F647A406-1A39-4D2E-9B7D-5ADFA0A20790}" presName="compNode" presStyleCnt="0"/>
      <dgm:spPr/>
    </dgm:pt>
    <dgm:pt modelId="{D13CB483-3C0C-4296-8936-6EE9CEDE6700}" type="pres">
      <dgm:prSet presAssocID="{F647A406-1A39-4D2E-9B7D-5ADFA0A20790}" presName="iconBgRect" presStyleLbl="bgShp" presStyleIdx="0" presStyleCnt="5" custLinFactX="196449" custLinFactY="100000" custLinFactNeighborX="200000" custLinFactNeighborY="126925"/>
      <dgm:spPr/>
    </dgm:pt>
    <dgm:pt modelId="{F3FA6A0B-DE48-4FCE-ADFD-6486F047F52E}" type="pres">
      <dgm:prSet presAssocID="{F647A406-1A39-4D2E-9B7D-5ADFA0A20790}" presName="iconRect" presStyleLbl="node1" presStyleIdx="0" presStyleCnt="5" custLinFactX="300000" custLinFactY="200000" custLinFactNeighborX="376356" custLinFactNeighborY="20060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thly calendar"/>
        </a:ext>
      </dgm:extLst>
    </dgm:pt>
    <dgm:pt modelId="{7DC3FA0F-0AA9-4E77-83E9-0EFD45DE70CD}" type="pres">
      <dgm:prSet presAssocID="{F647A406-1A39-4D2E-9B7D-5ADFA0A20790}" presName="spaceRect" presStyleCnt="0"/>
      <dgm:spPr/>
    </dgm:pt>
    <dgm:pt modelId="{B035F5F4-FD43-4E87-8FDA-4ADDDD23AE27}" type="pres">
      <dgm:prSet presAssocID="{F647A406-1A39-4D2E-9B7D-5ADFA0A20790}" presName="textRect" presStyleLbl="revTx" presStyleIdx="0" presStyleCnt="5" custLinFactX="69199" custLinFactY="100000" custLinFactNeighborX="100000" custLinFactNeighborY="126925">
        <dgm:presLayoutVars>
          <dgm:chMax val="1"/>
          <dgm:chPref val="1"/>
        </dgm:presLayoutVars>
      </dgm:prSet>
      <dgm:spPr/>
    </dgm:pt>
    <dgm:pt modelId="{3D8686D0-0B8D-4A7B-A7B8-7702436C42E6}" type="pres">
      <dgm:prSet presAssocID="{9E3F04D1-2941-44D7-890F-8DDD669AD418}" presName="sibTrans" presStyleLbl="sibTrans2D1" presStyleIdx="0" presStyleCnt="0"/>
      <dgm:spPr/>
    </dgm:pt>
    <dgm:pt modelId="{62EA26B0-B633-4BEE-90A7-D158D4B8C5E9}" type="pres">
      <dgm:prSet presAssocID="{623B3A1E-F607-43A4-822D-D06201DFE822}" presName="compNode" presStyleCnt="0"/>
      <dgm:spPr/>
    </dgm:pt>
    <dgm:pt modelId="{48D2DA21-D373-46BA-8861-879AF4E59C10}" type="pres">
      <dgm:prSet presAssocID="{623B3A1E-F607-43A4-822D-D06201DFE822}" presName="iconBgRect" presStyleLbl="bgShp" presStyleIdx="1" presStyleCnt="5" custLinFactX="-176369" custLinFactNeighborX="-200000" custLinFactNeighborY="-10333"/>
      <dgm:spPr/>
    </dgm:pt>
    <dgm:pt modelId="{7AEEBDF4-62A9-48BC-BEA1-CC3BDAE7C11B}" type="pres">
      <dgm:prSet presAssocID="{623B3A1E-F607-43A4-822D-D06201DFE822}" presName="iconRect" presStyleLbl="node1" presStyleIdx="1" presStyleCnt="5" custLinFactX="-300000" custLinFactNeighborX="-348580" custLinFactNeighborY="-631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A85F63C9-F1A9-4577-A7B9-88ADB342FF28}" type="pres">
      <dgm:prSet presAssocID="{623B3A1E-F607-43A4-822D-D06201DFE822}" presName="spaceRect" presStyleCnt="0"/>
      <dgm:spPr/>
    </dgm:pt>
    <dgm:pt modelId="{449B95B0-BE1A-4BFB-9667-754506880EE4}" type="pres">
      <dgm:prSet presAssocID="{623B3A1E-F607-43A4-822D-D06201DFE822}" presName="textRect" presStyleLbl="revTx" presStyleIdx="1" presStyleCnt="5" custScaleX="114896" custScaleY="144762" custLinFactX="-54065" custLinFactNeighborX="-100000" custLinFactNeighborY="12048">
        <dgm:presLayoutVars>
          <dgm:chMax val="1"/>
          <dgm:chPref val="1"/>
        </dgm:presLayoutVars>
      </dgm:prSet>
      <dgm:spPr/>
    </dgm:pt>
    <dgm:pt modelId="{5B3259FB-5319-4192-8C97-3CB787BABEFC}" type="pres">
      <dgm:prSet presAssocID="{B958D15F-8617-4BDE-A55F-0B6081B114E6}" presName="sibTrans" presStyleLbl="sibTrans2D1" presStyleIdx="0" presStyleCnt="0"/>
      <dgm:spPr/>
    </dgm:pt>
    <dgm:pt modelId="{97E538EC-5845-4A7A-A01A-DC14D2BDB30F}" type="pres">
      <dgm:prSet presAssocID="{BFCE97AF-8CD3-488E-BD3A-D423228CCBAB}" presName="compNode" presStyleCnt="0"/>
      <dgm:spPr/>
    </dgm:pt>
    <dgm:pt modelId="{E1C9A47B-967F-4188-882F-3BFAE7E08ABF}" type="pres">
      <dgm:prSet presAssocID="{BFCE97AF-8CD3-488E-BD3A-D423228CCBAB}" presName="iconBgRect" presStyleLbl="bgShp" presStyleIdx="2" presStyleCnt="5" custLinFactNeighborX="10505" custLinFactNeighborY="11242"/>
      <dgm:spPr/>
    </dgm:pt>
    <dgm:pt modelId="{1B09AF54-E9FF-4568-98CA-D34579DB9C7F}" type="pres">
      <dgm:prSet presAssocID="{BFCE97AF-8CD3-488E-BD3A-D423228CCBAB}" presName="iconRect" presStyleLbl="node1" presStyleIdx="2" presStyleCnt="5" custLinFactNeighborX="15517" custLinFactNeighborY="1938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Diagram"/>
        </a:ext>
      </dgm:extLst>
    </dgm:pt>
    <dgm:pt modelId="{7243B477-8BA2-43DC-B544-30B6088D05AE}" type="pres">
      <dgm:prSet presAssocID="{BFCE97AF-8CD3-488E-BD3A-D423228CCBAB}" presName="spaceRect" presStyleCnt="0"/>
      <dgm:spPr/>
    </dgm:pt>
    <dgm:pt modelId="{2169ED2D-7E2F-4E3D-85AC-25B2F43D50C2}" type="pres">
      <dgm:prSet presAssocID="{BFCE97AF-8CD3-488E-BD3A-D423228CCBAB}" presName="textRect" presStyleLbl="revTx" presStyleIdx="2" presStyleCnt="5" custScaleX="135120" custScaleY="111391" custLinFactNeighborX="21216" custLinFactNeighborY="11243">
        <dgm:presLayoutVars>
          <dgm:chMax val="1"/>
          <dgm:chPref val="1"/>
        </dgm:presLayoutVars>
      </dgm:prSet>
      <dgm:spPr/>
    </dgm:pt>
    <dgm:pt modelId="{B51F3BFF-CD2B-4AB6-A9FE-3540CC293E51}" type="pres">
      <dgm:prSet presAssocID="{0F098D38-AA4E-4CE5-BC45-580330764394}" presName="sibTrans" presStyleLbl="sibTrans2D1" presStyleIdx="0" presStyleCnt="0"/>
      <dgm:spPr/>
    </dgm:pt>
    <dgm:pt modelId="{092755CF-C70D-4558-91B4-DFAB2AFBB2BC}" type="pres">
      <dgm:prSet presAssocID="{AA7DCDF5-7E19-4142-BE15-880D3E46AAFD}" presName="compNode" presStyleCnt="0"/>
      <dgm:spPr/>
    </dgm:pt>
    <dgm:pt modelId="{92DEE9BC-E2D5-42E0-B466-C9A93E95A062}" type="pres">
      <dgm:prSet presAssocID="{AA7DCDF5-7E19-4142-BE15-880D3E46AAFD}" presName="iconBgRect" presStyleLbl="bgShp" presStyleIdx="3" presStyleCnt="5"/>
      <dgm:spPr/>
    </dgm:pt>
    <dgm:pt modelId="{8096DBB6-CC1E-40B2-8F43-D71F743CBA02}" type="pres">
      <dgm:prSet presAssocID="{AA7DCDF5-7E19-4142-BE15-880D3E46AAF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B1F17483-57E9-478B-9DC3-CC776B9FD363}" type="pres">
      <dgm:prSet presAssocID="{AA7DCDF5-7E19-4142-BE15-880D3E46AAFD}" presName="spaceRect" presStyleCnt="0"/>
      <dgm:spPr/>
    </dgm:pt>
    <dgm:pt modelId="{467BF67E-232B-4A88-943B-A41D5F8FF484}" type="pres">
      <dgm:prSet presAssocID="{AA7DCDF5-7E19-4142-BE15-880D3E46AAFD}" presName="textRect" presStyleLbl="revTx" presStyleIdx="3" presStyleCnt="5" custScaleY="85898">
        <dgm:presLayoutVars>
          <dgm:chMax val="1"/>
          <dgm:chPref val="1"/>
        </dgm:presLayoutVars>
      </dgm:prSet>
      <dgm:spPr/>
    </dgm:pt>
    <dgm:pt modelId="{37C92BE7-C0E7-4D31-ADE7-05368481C435}" type="pres">
      <dgm:prSet presAssocID="{3D91FB8E-373A-442D-A1FE-D6E00172629B}" presName="sibTrans" presStyleLbl="sibTrans2D1" presStyleIdx="0" presStyleCnt="0"/>
      <dgm:spPr/>
    </dgm:pt>
    <dgm:pt modelId="{2036D459-5024-40D1-A24A-654FE3BB19FD}" type="pres">
      <dgm:prSet presAssocID="{D4FA4F24-69DB-4414-BB2D-1087C2EF64D2}" presName="compNode" presStyleCnt="0"/>
      <dgm:spPr/>
    </dgm:pt>
    <dgm:pt modelId="{0DC10C8B-D247-43AC-9D1E-920845995BF6}" type="pres">
      <dgm:prSet presAssocID="{D4FA4F24-69DB-4414-BB2D-1087C2EF64D2}" presName="iconBgRect" presStyleLbl="bgShp" presStyleIdx="4" presStyleCnt="5" custLinFactY="-200000" custLinFactNeighborX="-656" custLinFactNeighborY="-288525"/>
      <dgm:spPr/>
    </dgm:pt>
    <dgm:pt modelId="{04AA0E78-573A-4854-99D3-8CEF18FC3FAC}" type="pres">
      <dgm:prSet presAssocID="{D4FA4F24-69DB-4414-BB2D-1087C2EF64D2}" presName="iconRect" presStyleLbl="node1" presStyleIdx="4" presStyleCnt="5" custLinFactY="-400000" custLinFactNeighborX="-525" custLinFactNeighborY="-43049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 Bulb and Gear"/>
        </a:ext>
      </dgm:extLst>
    </dgm:pt>
    <dgm:pt modelId="{2429611D-9010-4823-9B98-63DF278E8E24}" type="pres">
      <dgm:prSet presAssocID="{D4FA4F24-69DB-4414-BB2D-1087C2EF64D2}" presName="spaceRect" presStyleCnt="0"/>
      <dgm:spPr/>
    </dgm:pt>
    <dgm:pt modelId="{84A363C8-DCCE-4294-8940-5635397142B0}" type="pres">
      <dgm:prSet presAssocID="{D4FA4F24-69DB-4414-BB2D-1087C2EF64D2}" presName="textRect" presStyleLbl="revTx" presStyleIdx="4" presStyleCnt="5" custScaleX="89392" custScaleY="105102" custLinFactY="-200000" custLinFactNeighborX="-459" custLinFactNeighborY="-285974">
        <dgm:presLayoutVars>
          <dgm:chMax val="1"/>
          <dgm:chPref val="1"/>
        </dgm:presLayoutVars>
      </dgm:prSet>
      <dgm:spPr/>
    </dgm:pt>
  </dgm:ptLst>
  <dgm:cxnLst>
    <dgm:cxn modelId="{62139C08-32F1-4536-9C6E-D14E2478F60A}" srcId="{83AC264D-B51E-42EF-B7B3-2B77C5B0317F}" destId="{623B3A1E-F607-43A4-822D-D06201DFE822}" srcOrd="1" destOrd="0" parTransId="{BC1381DB-DCFE-47C1-BD3F-AC2064E79AFE}" sibTransId="{B958D15F-8617-4BDE-A55F-0B6081B114E6}"/>
    <dgm:cxn modelId="{EF528D0F-6EF5-4D65-B5F5-98E5F63B3F78}" srcId="{83AC264D-B51E-42EF-B7B3-2B77C5B0317F}" destId="{F647A406-1A39-4D2E-9B7D-5ADFA0A20790}" srcOrd="0" destOrd="0" parTransId="{8631D9DC-A891-4554-AA4F-5551600AEB89}" sibTransId="{9E3F04D1-2941-44D7-890F-8DDD669AD418}"/>
    <dgm:cxn modelId="{3DD57310-2428-4043-BEF9-F5617A0FE86E}" type="presOf" srcId="{623B3A1E-F607-43A4-822D-D06201DFE822}" destId="{449B95B0-BE1A-4BFB-9667-754506880EE4}" srcOrd="0" destOrd="0" presId="urn:microsoft.com/office/officeart/2018/2/layout/IconCircleList"/>
    <dgm:cxn modelId="{9B8F2218-8296-40BA-A5B5-AEF9220DC3F1}" type="presOf" srcId="{B958D15F-8617-4BDE-A55F-0B6081B114E6}" destId="{5B3259FB-5319-4192-8C97-3CB787BABEFC}" srcOrd="0" destOrd="0" presId="urn:microsoft.com/office/officeart/2018/2/layout/IconCircleList"/>
    <dgm:cxn modelId="{0DE79919-3855-4F2E-852A-E6EED33C5F2A}" type="presOf" srcId="{0F098D38-AA4E-4CE5-BC45-580330764394}" destId="{B51F3BFF-CD2B-4AB6-A9FE-3540CC293E51}" srcOrd="0" destOrd="0" presId="urn:microsoft.com/office/officeart/2018/2/layout/IconCircleList"/>
    <dgm:cxn modelId="{CF947136-5B62-42F4-A618-8C7FFE802D3E}" type="presOf" srcId="{9E3F04D1-2941-44D7-890F-8DDD669AD418}" destId="{3D8686D0-0B8D-4A7B-A7B8-7702436C42E6}" srcOrd="0" destOrd="0" presId="urn:microsoft.com/office/officeart/2018/2/layout/IconCircleList"/>
    <dgm:cxn modelId="{2E89F04C-1BC9-44BC-9F2A-9D894D6D2473}" type="presOf" srcId="{BFCE97AF-8CD3-488E-BD3A-D423228CCBAB}" destId="{2169ED2D-7E2F-4E3D-85AC-25B2F43D50C2}" srcOrd="0" destOrd="0" presId="urn:microsoft.com/office/officeart/2018/2/layout/IconCircleList"/>
    <dgm:cxn modelId="{47C0816F-7021-416D-89D9-4EE9A828607D}" type="presOf" srcId="{D4FA4F24-69DB-4414-BB2D-1087C2EF64D2}" destId="{84A363C8-DCCE-4294-8940-5635397142B0}" srcOrd="0" destOrd="0" presId="urn:microsoft.com/office/officeart/2018/2/layout/IconCircleList"/>
    <dgm:cxn modelId="{35750F76-A66F-4889-A203-ECB1EF70525A}" type="presOf" srcId="{3D91FB8E-373A-442D-A1FE-D6E00172629B}" destId="{37C92BE7-C0E7-4D31-ADE7-05368481C435}" srcOrd="0" destOrd="0" presId="urn:microsoft.com/office/officeart/2018/2/layout/IconCircleList"/>
    <dgm:cxn modelId="{ADD11E86-1A11-4F78-84FE-E60B8014DF98}" type="presOf" srcId="{AA7DCDF5-7E19-4142-BE15-880D3E46AAFD}" destId="{467BF67E-232B-4A88-943B-A41D5F8FF484}" srcOrd="0" destOrd="0" presId="urn:microsoft.com/office/officeart/2018/2/layout/IconCircleList"/>
    <dgm:cxn modelId="{D7651E8E-7001-43A8-8F86-43EC8118376F}" srcId="{83AC264D-B51E-42EF-B7B3-2B77C5B0317F}" destId="{D4FA4F24-69DB-4414-BB2D-1087C2EF64D2}" srcOrd="4" destOrd="0" parTransId="{B977E913-9939-487E-9BD4-78D428A38306}" sibTransId="{9AC88AEA-04D0-4366-BBBE-562AC42C8702}"/>
    <dgm:cxn modelId="{79F36998-D019-4FA9-B3BF-D6337A43F836}" srcId="{83AC264D-B51E-42EF-B7B3-2B77C5B0317F}" destId="{AA7DCDF5-7E19-4142-BE15-880D3E46AAFD}" srcOrd="3" destOrd="0" parTransId="{D9F4295D-B494-40B4-A945-BCA217E40F2C}" sibTransId="{3D91FB8E-373A-442D-A1FE-D6E00172629B}"/>
    <dgm:cxn modelId="{0BF4B9A3-1E78-4E4D-ACB0-B1FA98C346C8}" srcId="{83AC264D-B51E-42EF-B7B3-2B77C5B0317F}" destId="{BFCE97AF-8CD3-488E-BD3A-D423228CCBAB}" srcOrd="2" destOrd="0" parTransId="{BCB410DF-387E-4CC1-8C25-518D2D7B7ECF}" sibTransId="{0F098D38-AA4E-4CE5-BC45-580330764394}"/>
    <dgm:cxn modelId="{37ADC4E7-148E-4902-8C98-A0BBF8BB316B}" type="presOf" srcId="{F647A406-1A39-4D2E-9B7D-5ADFA0A20790}" destId="{B035F5F4-FD43-4E87-8FDA-4ADDDD23AE27}" srcOrd="0" destOrd="0" presId="urn:microsoft.com/office/officeart/2018/2/layout/IconCircleList"/>
    <dgm:cxn modelId="{963A55F5-4628-4F49-9D2F-D03C2803827D}" type="presOf" srcId="{83AC264D-B51E-42EF-B7B3-2B77C5B0317F}" destId="{1F6C5858-B53A-4562-824B-35CB4F913BE5}" srcOrd="0" destOrd="0" presId="urn:microsoft.com/office/officeart/2018/2/layout/IconCircleList"/>
    <dgm:cxn modelId="{865E22B5-F267-4950-B5E5-349FBBED7E6E}" type="presParOf" srcId="{1F6C5858-B53A-4562-824B-35CB4F913BE5}" destId="{B501F5AA-30D6-4CD9-AD4C-A932E2208B38}" srcOrd="0" destOrd="0" presId="urn:microsoft.com/office/officeart/2018/2/layout/IconCircleList"/>
    <dgm:cxn modelId="{5EFC118E-6110-4CBE-8E8E-1C92EC90AA57}" type="presParOf" srcId="{B501F5AA-30D6-4CD9-AD4C-A932E2208B38}" destId="{6C05C936-F343-47DF-AF13-DD4AECE500A3}" srcOrd="0" destOrd="0" presId="urn:microsoft.com/office/officeart/2018/2/layout/IconCircleList"/>
    <dgm:cxn modelId="{A3B498A8-9859-49F0-8A31-6C17CE557837}" type="presParOf" srcId="{6C05C936-F343-47DF-AF13-DD4AECE500A3}" destId="{D13CB483-3C0C-4296-8936-6EE9CEDE6700}" srcOrd="0" destOrd="0" presId="urn:microsoft.com/office/officeart/2018/2/layout/IconCircleList"/>
    <dgm:cxn modelId="{054ACA46-B1EE-4BA8-B89E-D15B9381E209}" type="presParOf" srcId="{6C05C936-F343-47DF-AF13-DD4AECE500A3}" destId="{F3FA6A0B-DE48-4FCE-ADFD-6486F047F52E}" srcOrd="1" destOrd="0" presId="urn:microsoft.com/office/officeart/2018/2/layout/IconCircleList"/>
    <dgm:cxn modelId="{DC9734F9-B958-4DAE-A008-9046410084E9}" type="presParOf" srcId="{6C05C936-F343-47DF-AF13-DD4AECE500A3}" destId="{7DC3FA0F-0AA9-4E77-83E9-0EFD45DE70CD}" srcOrd="2" destOrd="0" presId="urn:microsoft.com/office/officeart/2018/2/layout/IconCircleList"/>
    <dgm:cxn modelId="{3821B848-E24F-4D9A-BD38-F7EC6EF19E86}" type="presParOf" srcId="{6C05C936-F343-47DF-AF13-DD4AECE500A3}" destId="{B035F5F4-FD43-4E87-8FDA-4ADDDD23AE27}" srcOrd="3" destOrd="0" presId="urn:microsoft.com/office/officeart/2018/2/layout/IconCircleList"/>
    <dgm:cxn modelId="{8CAFA8BF-0159-43C7-A7F2-E40062FBB85B}" type="presParOf" srcId="{B501F5AA-30D6-4CD9-AD4C-A932E2208B38}" destId="{3D8686D0-0B8D-4A7B-A7B8-7702436C42E6}" srcOrd="1" destOrd="0" presId="urn:microsoft.com/office/officeart/2018/2/layout/IconCircleList"/>
    <dgm:cxn modelId="{789BF4D0-54D1-4DD1-B000-DFD90F53956C}" type="presParOf" srcId="{B501F5AA-30D6-4CD9-AD4C-A932E2208B38}" destId="{62EA26B0-B633-4BEE-90A7-D158D4B8C5E9}" srcOrd="2" destOrd="0" presId="urn:microsoft.com/office/officeart/2018/2/layout/IconCircleList"/>
    <dgm:cxn modelId="{11F11D63-DA4B-49B5-9CCD-3A562DED1516}" type="presParOf" srcId="{62EA26B0-B633-4BEE-90A7-D158D4B8C5E9}" destId="{48D2DA21-D373-46BA-8861-879AF4E59C10}" srcOrd="0" destOrd="0" presId="urn:microsoft.com/office/officeart/2018/2/layout/IconCircleList"/>
    <dgm:cxn modelId="{1EC80375-B0E0-4545-A31E-FC2EA1C8E894}" type="presParOf" srcId="{62EA26B0-B633-4BEE-90A7-D158D4B8C5E9}" destId="{7AEEBDF4-62A9-48BC-BEA1-CC3BDAE7C11B}" srcOrd="1" destOrd="0" presId="urn:microsoft.com/office/officeart/2018/2/layout/IconCircleList"/>
    <dgm:cxn modelId="{7F3A0B84-EDA6-4EAF-9E9A-4CF952E78BDC}" type="presParOf" srcId="{62EA26B0-B633-4BEE-90A7-D158D4B8C5E9}" destId="{A85F63C9-F1A9-4577-A7B9-88ADB342FF28}" srcOrd="2" destOrd="0" presId="urn:microsoft.com/office/officeart/2018/2/layout/IconCircleList"/>
    <dgm:cxn modelId="{DB07944F-4A77-461B-BC77-190F3F1A21AC}" type="presParOf" srcId="{62EA26B0-B633-4BEE-90A7-D158D4B8C5E9}" destId="{449B95B0-BE1A-4BFB-9667-754506880EE4}" srcOrd="3" destOrd="0" presId="urn:microsoft.com/office/officeart/2018/2/layout/IconCircleList"/>
    <dgm:cxn modelId="{19B903BE-CF16-432B-BDC5-397052BEA1AD}" type="presParOf" srcId="{B501F5AA-30D6-4CD9-AD4C-A932E2208B38}" destId="{5B3259FB-5319-4192-8C97-3CB787BABEFC}" srcOrd="3" destOrd="0" presId="urn:microsoft.com/office/officeart/2018/2/layout/IconCircleList"/>
    <dgm:cxn modelId="{6D0F7F49-99CF-4A70-B340-C4542B574F9E}" type="presParOf" srcId="{B501F5AA-30D6-4CD9-AD4C-A932E2208B38}" destId="{97E538EC-5845-4A7A-A01A-DC14D2BDB30F}" srcOrd="4" destOrd="0" presId="urn:microsoft.com/office/officeart/2018/2/layout/IconCircleList"/>
    <dgm:cxn modelId="{AB6BEDD0-0FE7-48FA-B338-C6D3E1209455}" type="presParOf" srcId="{97E538EC-5845-4A7A-A01A-DC14D2BDB30F}" destId="{E1C9A47B-967F-4188-882F-3BFAE7E08ABF}" srcOrd="0" destOrd="0" presId="urn:microsoft.com/office/officeart/2018/2/layout/IconCircleList"/>
    <dgm:cxn modelId="{20CA2369-C2B7-487B-A4DC-08AC908E61EB}" type="presParOf" srcId="{97E538EC-5845-4A7A-A01A-DC14D2BDB30F}" destId="{1B09AF54-E9FF-4568-98CA-D34579DB9C7F}" srcOrd="1" destOrd="0" presId="urn:microsoft.com/office/officeart/2018/2/layout/IconCircleList"/>
    <dgm:cxn modelId="{38CAB858-9032-4492-849E-765A3880272F}" type="presParOf" srcId="{97E538EC-5845-4A7A-A01A-DC14D2BDB30F}" destId="{7243B477-8BA2-43DC-B544-30B6088D05AE}" srcOrd="2" destOrd="0" presId="urn:microsoft.com/office/officeart/2018/2/layout/IconCircleList"/>
    <dgm:cxn modelId="{26B9BBF7-A0F7-470B-8EEC-E680CF4FDB6B}" type="presParOf" srcId="{97E538EC-5845-4A7A-A01A-DC14D2BDB30F}" destId="{2169ED2D-7E2F-4E3D-85AC-25B2F43D50C2}" srcOrd="3" destOrd="0" presId="urn:microsoft.com/office/officeart/2018/2/layout/IconCircleList"/>
    <dgm:cxn modelId="{CA392FF5-7192-4B6E-ADE8-26FFF8F218E8}" type="presParOf" srcId="{B501F5AA-30D6-4CD9-AD4C-A932E2208B38}" destId="{B51F3BFF-CD2B-4AB6-A9FE-3540CC293E51}" srcOrd="5" destOrd="0" presId="urn:microsoft.com/office/officeart/2018/2/layout/IconCircleList"/>
    <dgm:cxn modelId="{2F468B7F-7D12-40B7-AD08-EE5CC7A2F58B}" type="presParOf" srcId="{B501F5AA-30D6-4CD9-AD4C-A932E2208B38}" destId="{092755CF-C70D-4558-91B4-DFAB2AFBB2BC}" srcOrd="6" destOrd="0" presId="urn:microsoft.com/office/officeart/2018/2/layout/IconCircleList"/>
    <dgm:cxn modelId="{3FD7E69E-6DC8-4A29-BEF5-61465AE91903}" type="presParOf" srcId="{092755CF-C70D-4558-91B4-DFAB2AFBB2BC}" destId="{92DEE9BC-E2D5-42E0-B466-C9A93E95A062}" srcOrd="0" destOrd="0" presId="urn:microsoft.com/office/officeart/2018/2/layout/IconCircleList"/>
    <dgm:cxn modelId="{1BEAE9D4-FE3E-4867-92C9-1F435FAE1F6E}" type="presParOf" srcId="{092755CF-C70D-4558-91B4-DFAB2AFBB2BC}" destId="{8096DBB6-CC1E-40B2-8F43-D71F743CBA02}" srcOrd="1" destOrd="0" presId="urn:microsoft.com/office/officeart/2018/2/layout/IconCircleList"/>
    <dgm:cxn modelId="{E155CD7D-5011-4D30-91D1-8BC794018151}" type="presParOf" srcId="{092755CF-C70D-4558-91B4-DFAB2AFBB2BC}" destId="{B1F17483-57E9-478B-9DC3-CC776B9FD363}" srcOrd="2" destOrd="0" presId="urn:microsoft.com/office/officeart/2018/2/layout/IconCircleList"/>
    <dgm:cxn modelId="{75F0C070-CC24-4BA5-841E-0464C9B9F8A6}" type="presParOf" srcId="{092755CF-C70D-4558-91B4-DFAB2AFBB2BC}" destId="{467BF67E-232B-4A88-943B-A41D5F8FF484}" srcOrd="3" destOrd="0" presId="urn:microsoft.com/office/officeart/2018/2/layout/IconCircleList"/>
    <dgm:cxn modelId="{03D0CBD0-1EA2-42A0-A6DF-3ABB171E0070}" type="presParOf" srcId="{B501F5AA-30D6-4CD9-AD4C-A932E2208B38}" destId="{37C92BE7-C0E7-4D31-ADE7-05368481C435}" srcOrd="7" destOrd="0" presId="urn:microsoft.com/office/officeart/2018/2/layout/IconCircleList"/>
    <dgm:cxn modelId="{F1125EC8-6F12-4B45-BB42-A4A0B03F338E}" type="presParOf" srcId="{B501F5AA-30D6-4CD9-AD4C-A932E2208B38}" destId="{2036D459-5024-40D1-A24A-654FE3BB19FD}" srcOrd="8" destOrd="0" presId="urn:microsoft.com/office/officeart/2018/2/layout/IconCircleList"/>
    <dgm:cxn modelId="{D44C3004-E7FC-4BF7-8AD5-4252294D20D5}" type="presParOf" srcId="{2036D459-5024-40D1-A24A-654FE3BB19FD}" destId="{0DC10C8B-D247-43AC-9D1E-920845995BF6}" srcOrd="0" destOrd="0" presId="urn:microsoft.com/office/officeart/2018/2/layout/IconCircleList"/>
    <dgm:cxn modelId="{9E712353-2168-4662-B55C-E3AA9223EDCE}" type="presParOf" srcId="{2036D459-5024-40D1-A24A-654FE3BB19FD}" destId="{04AA0E78-573A-4854-99D3-8CEF18FC3FAC}" srcOrd="1" destOrd="0" presId="urn:microsoft.com/office/officeart/2018/2/layout/IconCircleList"/>
    <dgm:cxn modelId="{37B817D6-3E82-48BE-902A-CE0DE838438D}" type="presParOf" srcId="{2036D459-5024-40D1-A24A-654FE3BB19FD}" destId="{2429611D-9010-4823-9B98-63DF278E8E24}" srcOrd="2" destOrd="0" presId="urn:microsoft.com/office/officeart/2018/2/layout/IconCircleList"/>
    <dgm:cxn modelId="{C60F864C-4F22-45C6-B3C7-6BFC5432A29E}" type="presParOf" srcId="{2036D459-5024-40D1-A24A-654FE3BB19FD}" destId="{84A363C8-DCCE-4294-8940-5635397142B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39CA7-8F2E-40BE-A69F-C22D0AAB9FAB}">
      <dsp:nvSpPr>
        <dsp:cNvPr id="0" name=""/>
        <dsp:cNvSpPr/>
      </dsp:nvSpPr>
      <dsp:spPr>
        <a:xfrm>
          <a:off x="-46855" y="0"/>
          <a:ext cx="6247781" cy="4107221"/>
        </a:xfrm>
        <a:prstGeom prst="ellipse">
          <a:avLst/>
        </a:prstGeom>
        <a:solidFill>
          <a:schemeClr val="accent1">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Software App</a:t>
          </a:r>
        </a:p>
      </dsp:txBody>
      <dsp:txXfrm>
        <a:off x="1985235" y="205361"/>
        <a:ext cx="2183599" cy="616083"/>
      </dsp:txXfrm>
    </dsp:sp>
    <dsp:sp modelId="{7D3B46CD-C300-4894-967D-71070F350688}">
      <dsp:nvSpPr>
        <dsp:cNvPr id="0" name=""/>
        <dsp:cNvSpPr/>
      </dsp:nvSpPr>
      <dsp:spPr>
        <a:xfrm>
          <a:off x="831735" y="763830"/>
          <a:ext cx="4490599" cy="2864355"/>
        </a:xfrm>
        <a:prstGeom prst="ellipse">
          <a:avLst/>
        </a:prstGeom>
        <a:solidFill>
          <a:schemeClr val="accent1">
            <a:alpha val="90000"/>
            <a:hueOff val="0"/>
            <a:satOff val="0"/>
            <a:lumOff val="0"/>
            <a:alphaOff val="-2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Medical Chatbot</a:t>
          </a:r>
        </a:p>
      </dsp:txBody>
      <dsp:txXfrm>
        <a:off x="2030725" y="942852"/>
        <a:ext cx="2092619" cy="537066"/>
      </dsp:txXfrm>
    </dsp:sp>
    <dsp:sp modelId="{3F25C4E0-1BDD-49A7-AAB2-F7099359A474}">
      <dsp:nvSpPr>
        <dsp:cNvPr id="0" name=""/>
        <dsp:cNvSpPr/>
      </dsp:nvSpPr>
      <dsp:spPr>
        <a:xfrm>
          <a:off x="1622473" y="1432608"/>
          <a:ext cx="2865135" cy="1915628"/>
        </a:xfrm>
        <a:prstGeom prst="ellipse">
          <a:avLst/>
        </a:prstGeom>
        <a:solidFill>
          <a:schemeClr val="accent1">
            <a:alpha val="90000"/>
            <a:hueOff val="0"/>
            <a:satOff val="0"/>
            <a:lumOff val="0"/>
            <a:alpha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Using Deep Learning Models</a:t>
          </a:r>
        </a:p>
      </dsp:txBody>
      <dsp:txXfrm>
        <a:off x="2042062" y="1911516"/>
        <a:ext cx="2025956" cy="957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04626-37D7-43E9-A52F-39BE676DE180}">
      <dsp:nvSpPr>
        <dsp:cNvPr id="0" name=""/>
        <dsp:cNvSpPr/>
      </dsp:nvSpPr>
      <dsp:spPr>
        <a:xfrm>
          <a:off x="0" y="470"/>
          <a:ext cx="11104079" cy="1102106"/>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0">
          <a:scrgbClr r="0" g="0" b="0"/>
        </a:effectRef>
        <a:fontRef idx="minor"/>
      </dsp:style>
    </dsp:sp>
    <dsp:sp modelId="{C36D0827-D723-4004-8162-BD8061157CC6}">
      <dsp:nvSpPr>
        <dsp:cNvPr id="0" name=""/>
        <dsp:cNvSpPr/>
      </dsp:nvSpPr>
      <dsp:spPr>
        <a:xfrm>
          <a:off x="333387" y="248445"/>
          <a:ext cx="606158" cy="606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0CE730-BC16-4050-ADB8-CF45AE08EBF9}">
      <dsp:nvSpPr>
        <dsp:cNvPr id="0" name=""/>
        <dsp:cNvSpPr/>
      </dsp:nvSpPr>
      <dsp:spPr>
        <a:xfrm>
          <a:off x="1272933" y="470"/>
          <a:ext cx="9831145" cy="1102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40" tIns="116640" rIns="116640" bIns="116640"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Gill Sans MT (Body)"/>
            </a:rPr>
            <a:t>providing  Junior doctors with experience.</a:t>
          </a:r>
        </a:p>
      </dsp:txBody>
      <dsp:txXfrm>
        <a:off x="1272933" y="470"/>
        <a:ext cx="9831145" cy="1102106"/>
      </dsp:txXfrm>
    </dsp:sp>
    <dsp:sp modelId="{4CC016E4-8165-4338-8C1B-28C4301612AD}">
      <dsp:nvSpPr>
        <dsp:cNvPr id="0" name=""/>
        <dsp:cNvSpPr/>
      </dsp:nvSpPr>
      <dsp:spPr>
        <a:xfrm>
          <a:off x="0" y="1407596"/>
          <a:ext cx="11104079" cy="1102106"/>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0">
          <a:scrgbClr r="0" g="0" b="0"/>
        </a:effectRef>
        <a:fontRef idx="minor"/>
      </dsp:style>
    </dsp:sp>
    <dsp:sp modelId="{B4B41641-CB9B-4B5F-9CAC-8DCC08671BD2}">
      <dsp:nvSpPr>
        <dsp:cNvPr id="0" name=""/>
        <dsp:cNvSpPr/>
      </dsp:nvSpPr>
      <dsp:spPr>
        <a:xfrm>
          <a:off x="333387" y="1626078"/>
          <a:ext cx="606158" cy="60615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3A5C2F-D850-4D59-9148-B074FF9B21FE}">
      <dsp:nvSpPr>
        <dsp:cNvPr id="0" name=""/>
        <dsp:cNvSpPr/>
      </dsp:nvSpPr>
      <dsp:spPr>
        <a:xfrm>
          <a:off x="1272933" y="1407596"/>
          <a:ext cx="9831145" cy="1102106"/>
        </a:xfrm>
        <a:prstGeom prst="rect">
          <a:avLst/>
        </a:prstGeom>
        <a:solidFill>
          <a:schemeClr val="tx2">
            <a:lumMod val="10000"/>
            <a:lumOff val="9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16640" tIns="116640" rIns="116640" bIns="116640"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Gill Sans MT (Body)"/>
            </a:rPr>
            <a:t>Saving time and effort of Professional doctors.</a:t>
          </a:r>
        </a:p>
      </dsp:txBody>
      <dsp:txXfrm>
        <a:off x="1272933" y="1407596"/>
        <a:ext cx="9831145" cy="1102106"/>
      </dsp:txXfrm>
    </dsp:sp>
    <dsp:sp modelId="{14EFE64F-5AA3-4B64-87EA-0D44F7698FDF}">
      <dsp:nvSpPr>
        <dsp:cNvPr id="0" name=""/>
        <dsp:cNvSpPr/>
      </dsp:nvSpPr>
      <dsp:spPr>
        <a:xfrm>
          <a:off x="0" y="2755738"/>
          <a:ext cx="11104079" cy="1102106"/>
        </a:xfrm>
        <a:prstGeom prst="roundRect">
          <a:avLst>
            <a:gd name="adj" fmla="val 10000"/>
          </a:avLst>
        </a:prstGeom>
        <a:solidFill>
          <a:schemeClr val="tx2">
            <a:lumMod val="10000"/>
            <a:lumOff val="90000"/>
          </a:schemeClr>
        </a:solidFill>
        <a:ln>
          <a:noFill/>
        </a:ln>
        <a:effectLst/>
      </dsp:spPr>
      <dsp:style>
        <a:lnRef idx="0">
          <a:scrgbClr r="0" g="0" b="0"/>
        </a:lnRef>
        <a:fillRef idx="1">
          <a:scrgbClr r="0" g="0" b="0"/>
        </a:fillRef>
        <a:effectRef idx="0">
          <a:scrgbClr r="0" g="0" b="0"/>
        </a:effectRef>
        <a:fontRef idx="minor"/>
      </dsp:style>
    </dsp:sp>
    <dsp:sp modelId="{6BCCB7F4-EC89-456E-893C-821D21487DC9}">
      <dsp:nvSpPr>
        <dsp:cNvPr id="0" name=""/>
        <dsp:cNvSpPr/>
      </dsp:nvSpPr>
      <dsp:spPr>
        <a:xfrm>
          <a:off x="333387" y="3003712"/>
          <a:ext cx="606158" cy="606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1BD87-F6F7-4582-8528-B48F17699474}">
      <dsp:nvSpPr>
        <dsp:cNvPr id="0" name=""/>
        <dsp:cNvSpPr/>
      </dsp:nvSpPr>
      <dsp:spPr>
        <a:xfrm>
          <a:off x="1272933" y="2755738"/>
          <a:ext cx="9831145" cy="1102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40" tIns="116640" rIns="116640" bIns="116640" numCol="1" spcCol="1270" anchor="ctr" anchorCtr="0">
          <a:noAutofit/>
        </a:bodyPr>
        <a:lstStyle/>
        <a:p>
          <a:pPr marL="0" lvl="0" indent="0" algn="l" defTabSz="933450">
            <a:lnSpc>
              <a:spcPct val="100000"/>
            </a:lnSpc>
            <a:spcBef>
              <a:spcPct val="0"/>
            </a:spcBef>
            <a:spcAft>
              <a:spcPct val="35000"/>
            </a:spcAft>
            <a:buNone/>
          </a:pPr>
          <a:r>
            <a:rPr lang="en-US" sz="2100" kern="1200">
              <a:latin typeface="Gill Sans MT (Body)"/>
            </a:rPr>
            <a:t>Providing the users with healthcare facilities. </a:t>
          </a:r>
        </a:p>
      </dsp:txBody>
      <dsp:txXfrm>
        <a:off x="1272933" y="2755738"/>
        <a:ext cx="9831145" cy="1102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31C75-797A-4AB4-9FC2-003D7DEA1C3E}">
      <dsp:nvSpPr>
        <dsp:cNvPr id="0" name=""/>
        <dsp:cNvSpPr/>
      </dsp:nvSpPr>
      <dsp:spPr>
        <a:xfrm>
          <a:off x="0" y="3339"/>
          <a:ext cx="11493113" cy="532763"/>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46AB1CA0-C71B-4181-9A53-A70B5FCE34C6}">
      <dsp:nvSpPr>
        <dsp:cNvPr id="0" name=""/>
        <dsp:cNvSpPr/>
      </dsp:nvSpPr>
      <dsp:spPr>
        <a:xfrm>
          <a:off x="161160" y="120099"/>
          <a:ext cx="293019" cy="2930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9465D17-13C6-4E6D-BABB-87BD95088BD3}">
      <dsp:nvSpPr>
        <dsp:cNvPr id="0" name=""/>
        <dsp:cNvSpPr/>
      </dsp:nvSpPr>
      <dsp:spPr>
        <a:xfrm>
          <a:off x="615341" y="227"/>
          <a:ext cx="10877771" cy="532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84" tIns="56384" rIns="56384" bIns="5638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ill Sans MT(Body)"/>
            </a:rPr>
            <a:t>We scraped dataset from </a:t>
          </a:r>
          <a:r>
            <a:rPr lang="en-US" sz="2400" kern="1200" dirty="0" err="1">
              <a:latin typeface="Gill Sans MT(Body)"/>
              <a:hlinkClick xmlns:r="http://schemas.openxmlformats.org/officeDocument/2006/relationships" r:id="rId3"/>
            </a:rPr>
            <a:t>altibbi</a:t>
          </a:r>
          <a:r>
            <a:rPr lang="en-US" sz="2400" kern="1200" dirty="0">
              <a:latin typeface="Gill Sans MT(Body)"/>
            </a:rPr>
            <a:t>  website.</a:t>
          </a:r>
        </a:p>
      </dsp:txBody>
      <dsp:txXfrm>
        <a:off x="615341" y="227"/>
        <a:ext cx="10877771" cy="532763"/>
      </dsp:txXfrm>
    </dsp:sp>
    <dsp:sp modelId="{489CCBF9-C8B0-4223-B89E-82AB750F9BAA}">
      <dsp:nvSpPr>
        <dsp:cNvPr id="0" name=""/>
        <dsp:cNvSpPr/>
      </dsp:nvSpPr>
      <dsp:spPr>
        <a:xfrm>
          <a:off x="0" y="666181"/>
          <a:ext cx="11493113" cy="532763"/>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9D1198FD-E293-43CA-841D-2488ABD54DE2}">
      <dsp:nvSpPr>
        <dsp:cNvPr id="0" name=""/>
        <dsp:cNvSpPr/>
      </dsp:nvSpPr>
      <dsp:spPr>
        <a:xfrm>
          <a:off x="161160" y="786053"/>
          <a:ext cx="293019" cy="29301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D428CFD-833C-47B0-9C1A-D0F6419B5B0A}">
      <dsp:nvSpPr>
        <dsp:cNvPr id="0" name=""/>
        <dsp:cNvSpPr/>
      </dsp:nvSpPr>
      <dsp:spPr>
        <a:xfrm>
          <a:off x="615341" y="666181"/>
          <a:ext cx="10877771" cy="532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84" tIns="56384" rIns="56384" bIns="5638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ill Sans MT(Body)"/>
            </a:rPr>
            <a:t>The dataset consists of 170.000 questions distributed into 20 medical specializations</a:t>
          </a:r>
          <a:endParaRPr lang="en-US" sz="2400" kern="1200" dirty="0"/>
        </a:p>
      </dsp:txBody>
      <dsp:txXfrm>
        <a:off x="615341" y="666181"/>
        <a:ext cx="10877771" cy="532763"/>
      </dsp:txXfrm>
    </dsp:sp>
    <dsp:sp modelId="{7463F658-84BF-41E2-BCA3-75214B9E2A02}">
      <dsp:nvSpPr>
        <dsp:cNvPr id="0" name=""/>
        <dsp:cNvSpPr/>
      </dsp:nvSpPr>
      <dsp:spPr>
        <a:xfrm flipV="1">
          <a:off x="0" y="1389316"/>
          <a:ext cx="11326922" cy="388128"/>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A59EBFAC-6FA1-496B-A51F-3DB511EC151B}">
      <dsp:nvSpPr>
        <dsp:cNvPr id="0" name=""/>
        <dsp:cNvSpPr/>
      </dsp:nvSpPr>
      <dsp:spPr>
        <a:xfrm>
          <a:off x="122361" y="1501852"/>
          <a:ext cx="368202" cy="25993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6185CE9-0E2C-4C89-8F62-0FC6C2C323C6}">
      <dsp:nvSpPr>
        <dsp:cNvPr id="0" name=""/>
        <dsp:cNvSpPr/>
      </dsp:nvSpPr>
      <dsp:spPr>
        <a:xfrm>
          <a:off x="532246" y="1332135"/>
          <a:ext cx="10877771" cy="532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84" tIns="56384" rIns="56384" bIns="56384" numCol="1" spcCol="1270" anchor="ctr" anchorCtr="0">
          <a:noAutofit/>
        </a:bodyPr>
        <a:lstStyle/>
        <a:p>
          <a:pPr marL="0" lvl="0" indent="0" algn="l" defTabSz="1066800">
            <a:lnSpc>
              <a:spcPct val="100000"/>
            </a:lnSpc>
            <a:spcBef>
              <a:spcPct val="0"/>
            </a:spcBef>
            <a:spcAft>
              <a:spcPct val="35000"/>
            </a:spcAft>
            <a:buNone/>
          </a:pPr>
          <a:endParaRPr lang="en-US" sz="2400" kern="1200" dirty="0"/>
        </a:p>
      </dsp:txBody>
      <dsp:txXfrm>
        <a:off x="532246" y="1332135"/>
        <a:ext cx="10877771" cy="532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CB483-3C0C-4296-8936-6EE9CEDE6700}">
      <dsp:nvSpPr>
        <dsp:cNvPr id="0" name=""/>
        <dsp:cNvSpPr/>
      </dsp:nvSpPr>
      <dsp:spPr>
        <a:xfrm>
          <a:off x="2453685" y="1812766"/>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A6A0B-DE48-4FCE-ADFD-6486F047F52E}">
      <dsp:nvSpPr>
        <dsp:cNvPr id="0" name=""/>
        <dsp:cNvSpPr/>
      </dsp:nvSpPr>
      <dsp:spPr>
        <a:xfrm>
          <a:off x="2555518" y="1972604"/>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5F5F4-FD43-4E87-8FDA-4ADDDD23AE27}">
      <dsp:nvSpPr>
        <dsp:cNvPr id="0" name=""/>
        <dsp:cNvSpPr/>
      </dsp:nvSpPr>
      <dsp:spPr>
        <a:xfrm>
          <a:off x="3202462" y="1812766"/>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ill Sans MT (Body)"/>
            </a:rPr>
            <a:t>Long-range dependencies</a:t>
          </a:r>
        </a:p>
      </dsp:txBody>
      <dsp:txXfrm>
        <a:off x="3202462" y="1812766"/>
        <a:ext cx="1425599" cy="604800"/>
      </dsp:txXfrm>
    </dsp:sp>
    <dsp:sp modelId="{48D2DA21-D373-46BA-8861-879AF4E59C10}">
      <dsp:nvSpPr>
        <dsp:cNvPr id="0" name=""/>
        <dsp:cNvSpPr/>
      </dsp:nvSpPr>
      <dsp:spPr>
        <a:xfrm>
          <a:off x="188081" y="377830"/>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EBDF4-62A9-48BC-BEA1-CC3BDAE7C11B}">
      <dsp:nvSpPr>
        <dsp:cNvPr id="0" name=""/>
        <dsp:cNvSpPr/>
      </dsp:nvSpPr>
      <dsp:spPr>
        <a:xfrm>
          <a:off x="316254" y="545180"/>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B95B0-BE1A-4BFB-9667-754506880EE4}">
      <dsp:nvSpPr>
        <dsp:cNvPr id="0" name=""/>
        <dsp:cNvSpPr/>
      </dsp:nvSpPr>
      <dsp:spPr>
        <a:xfrm>
          <a:off x="896232" y="377830"/>
          <a:ext cx="1637957" cy="87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ill Sans MT (Body)"/>
            </a:rPr>
            <a:t>More efficient    than traditional recurrent neural networks</a:t>
          </a:r>
        </a:p>
      </dsp:txBody>
      <dsp:txXfrm>
        <a:off x="896232" y="377830"/>
        <a:ext cx="1637957" cy="875520"/>
      </dsp:txXfrm>
    </dsp:sp>
    <dsp:sp modelId="{E1C9A47B-967F-4188-882F-3BFAE7E08ABF}">
      <dsp:nvSpPr>
        <dsp:cNvPr id="0" name=""/>
        <dsp:cNvSpPr/>
      </dsp:nvSpPr>
      <dsp:spPr>
        <a:xfrm>
          <a:off x="119495" y="2002794"/>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9AF54-E9FF-4568-98CA-D34579DB9C7F}">
      <dsp:nvSpPr>
        <dsp:cNvPr id="0" name=""/>
        <dsp:cNvSpPr/>
      </dsp:nvSpPr>
      <dsp:spPr>
        <a:xfrm>
          <a:off x="237400" y="2129807"/>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9ED2D-7E2F-4E3D-85AC-25B2F43D50C2}">
      <dsp:nvSpPr>
        <dsp:cNvPr id="0" name=""/>
        <dsp:cNvSpPr/>
      </dsp:nvSpPr>
      <dsp:spPr>
        <a:xfrm>
          <a:off x="842481" y="1968354"/>
          <a:ext cx="1926270" cy="673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ill Sans MT (Body)"/>
            </a:rPr>
            <a:t>Parallelization </a:t>
          </a:r>
        </a:p>
      </dsp:txBody>
      <dsp:txXfrm>
        <a:off x="842481" y="1968354"/>
        <a:ext cx="1926270" cy="673692"/>
      </dsp:txXfrm>
    </dsp:sp>
    <dsp:sp modelId="{92DEE9BC-E2D5-42E0-B466-C9A93E95A062}">
      <dsp:nvSpPr>
        <dsp:cNvPr id="0" name=""/>
        <dsp:cNvSpPr/>
      </dsp:nvSpPr>
      <dsp:spPr>
        <a:xfrm>
          <a:off x="55961" y="3309350"/>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96DBB6-CC1E-40B2-8F43-D71F743CBA02}">
      <dsp:nvSpPr>
        <dsp:cNvPr id="0" name=""/>
        <dsp:cNvSpPr/>
      </dsp:nvSpPr>
      <dsp:spPr>
        <a:xfrm>
          <a:off x="182969" y="343635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7BF67E-232B-4A88-943B-A41D5F8FF484}">
      <dsp:nvSpPr>
        <dsp:cNvPr id="0" name=""/>
        <dsp:cNvSpPr/>
      </dsp:nvSpPr>
      <dsp:spPr>
        <a:xfrm>
          <a:off x="790361" y="3351994"/>
          <a:ext cx="1425599" cy="51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ill Sans MT (Body)"/>
            </a:rPr>
            <a:t>Scalability(to large dataset)</a:t>
          </a:r>
        </a:p>
      </dsp:txBody>
      <dsp:txXfrm>
        <a:off x="790361" y="3351994"/>
        <a:ext cx="1425599" cy="519511"/>
      </dsp:txXfrm>
    </dsp:sp>
    <dsp:sp modelId="{0DC10C8B-D247-43AC-9D1E-920845995BF6}">
      <dsp:nvSpPr>
        <dsp:cNvPr id="0" name=""/>
        <dsp:cNvSpPr/>
      </dsp:nvSpPr>
      <dsp:spPr>
        <a:xfrm>
          <a:off x="2460394" y="354751"/>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A0E78-573A-4854-99D3-8CEF18FC3FAC}">
      <dsp:nvSpPr>
        <dsp:cNvPr id="0" name=""/>
        <dsp:cNvSpPr/>
      </dsp:nvSpPr>
      <dsp:spPr>
        <a:xfrm>
          <a:off x="2589528" y="523104"/>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363C8-DCCE-4294-8940-5635397142B0}">
      <dsp:nvSpPr>
        <dsp:cNvPr id="0" name=""/>
        <dsp:cNvSpPr/>
      </dsp:nvSpPr>
      <dsp:spPr>
        <a:xfrm>
          <a:off x="3267831" y="354751"/>
          <a:ext cx="1274372" cy="635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ill Sans MT (Body)"/>
            </a:rPr>
            <a:t>Attention mechanism</a:t>
          </a:r>
        </a:p>
      </dsp:txBody>
      <dsp:txXfrm>
        <a:off x="3267831" y="354751"/>
        <a:ext cx="1274372" cy="63565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385CB-BA7D-40A5-A9BA-3990C01D7BFF}"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0086D-7DA4-40FB-9B78-6830566A1407}" type="slidenum">
              <a:rPr lang="en-US" smtClean="0"/>
              <a:t>‹#›</a:t>
            </a:fld>
            <a:endParaRPr lang="en-US"/>
          </a:p>
        </p:txBody>
      </p:sp>
    </p:spTree>
    <p:extLst>
      <p:ext uri="{BB962C8B-B14F-4D97-AF65-F5344CB8AC3E}">
        <p14:creationId xmlns:p14="http://schemas.microsoft.com/office/powerpoint/2010/main" val="3672074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0086D-7DA4-40FB-9B78-6830566A1407}" type="slidenum">
              <a:rPr lang="en-US" smtClean="0"/>
              <a:t>1</a:t>
            </a:fld>
            <a:endParaRPr lang="en-US" dirty="0"/>
          </a:p>
        </p:txBody>
      </p:sp>
    </p:spTree>
    <p:extLst>
      <p:ext uri="{BB962C8B-B14F-4D97-AF65-F5344CB8AC3E}">
        <p14:creationId xmlns:p14="http://schemas.microsoft.com/office/powerpoint/2010/main" val="86525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0086D-7DA4-40FB-9B78-6830566A1407}" type="slidenum">
              <a:rPr lang="en-US" smtClean="0"/>
              <a:t>19</a:t>
            </a:fld>
            <a:endParaRPr lang="en-US"/>
          </a:p>
        </p:txBody>
      </p:sp>
    </p:spTree>
    <p:extLst>
      <p:ext uri="{BB962C8B-B14F-4D97-AF65-F5344CB8AC3E}">
        <p14:creationId xmlns:p14="http://schemas.microsoft.com/office/powerpoint/2010/main" val="23975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0086D-7DA4-40FB-9B78-6830566A1407}" type="slidenum">
              <a:rPr lang="en-US" smtClean="0"/>
              <a:t>20</a:t>
            </a:fld>
            <a:endParaRPr lang="en-US"/>
          </a:p>
        </p:txBody>
      </p:sp>
    </p:spTree>
    <p:extLst>
      <p:ext uri="{BB962C8B-B14F-4D97-AF65-F5344CB8AC3E}">
        <p14:creationId xmlns:p14="http://schemas.microsoft.com/office/powerpoint/2010/main" val="2063907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40086D-7DA4-40FB-9B78-6830566A1407}" type="slidenum">
              <a:rPr lang="en-US" smtClean="0"/>
              <a:t>52</a:t>
            </a:fld>
            <a:endParaRPr lang="en-US"/>
          </a:p>
        </p:txBody>
      </p:sp>
    </p:spTree>
    <p:extLst>
      <p:ext uri="{BB962C8B-B14F-4D97-AF65-F5344CB8AC3E}">
        <p14:creationId xmlns:p14="http://schemas.microsoft.com/office/powerpoint/2010/main" val="2015395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7874-5362-3523-7EBA-3FF7F89ACE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617A9-F81D-8DF1-60A8-DAACF3FD2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A274BC-848F-5E36-4648-2423CF786435}"/>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5" name="Footer Placeholder 4">
            <a:extLst>
              <a:ext uri="{FF2B5EF4-FFF2-40B4-BE49-F238E27FC236}">
                <a16:creationId xmlns:a16="http://schemas.microsoft.com/office/drawing/2014/main" id="{582C3B78-8B40-7607-9ADD-B8AF40253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57DCC-CBA1-765D-1A60-9DD31483CD3D}"/>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3092355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67FF-A973-57D2-1FE9-1640FF15F1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1ED8AE-2DD1-C09C-CE01-80B448A9C0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3ABAD-7562-3464-8058-E1FC040995AE}"/>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5" name="Footer Placeholder 4">
            <a:extLst>
              <a:ext uri="{FF2B5EF4-FFF2-40B4-BE49-F238E27FC236}">
                <a16:creationId xmlns:a16="http://schemas.microsoft.com/office/drawing/2014/main" id="{49218321-51DA-8298-085E-36D7273A9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98C74-3B2A-8E42-A878-5ADC9965E98B}"/>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2844005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6150E1-9604-6855-6C3E-7CE8A6F58F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69E407-57EA-A57E-AAE4-19C384A41D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0A575-1730-EDF3-73AC-E7DC5145FDD7}"/>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5" name="Footer Placeholder 4">
            <a:extLst>
              <a:ext uri="{FF2B5EF4-FFF2-40B4-BE49-F238E27FC236}">
                <a16:creationId xmlns:a16="http://schemas.microsoft.com/office/drawing/2014/main" id="{5AD47357-603F-06ED-57E8-D2F4D1986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93B70-DA1A-3DC0-BBAA-2524139D4D4B}"/>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377742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7024-ECDC-B343-CBE6-F6ACDF7A81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0C7BD4-2A8B-952A-B000-CB1F84531E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427DF-0DA1-6909-03C1-8DF14C084EF6}"/>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5" name="Footer Placeholder 4">
            <a:extLst>
              <a:ext uri="{FF2B5EF4-FFF2-40B4-BE49-F238E27FC236}">
                <a16:creationId xmlns:a16="http://schemas.microsoft.com/office/drawing/2014/main" id="{C3E8AED1-803B-39E3-3E93-74578F29C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14CD4-D010-9153-CBA9-21E985403DD0}"/>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2834025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0FD4-9B60-AB65-604C-917F6154B1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A68EBD-8807-014C-A88A-AD0338951E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C41999-932D-50C8-E826-AEAB6C8E1563}"/>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5" name="Footer Placeholder 4">
            <a:extLst>
              <a:ext uri="{FF2B5EF4-FFF2-40B4-BE49-F238E27FC236}">
                <a16:creationId xmlns:a16="http://schemas.microsoft.com/office/drawing/2014/main" id="{400A3217-105A-E930-EEB6-A559AA980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3FE74-7FEB-60FC-0764-C2B446F10951}"/>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11109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E683-0D16-8C57-D9A7-8C84652855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B8C1E-3590-2802-E2DD-FCD1D6CF1F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CE0E28-D810-757B-4D31-EF70327361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2D3493-A27D-DDB3-C953-325400349BCB}"/>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6" name="Footer Placeholder 5">
            <a:extLst>
              <a:ext uri="{FF2B5EF4-FFF2-40B4-BE49-F238E27FC236}">
                <a16:creationId xmlns:a16="http://schemas.microsoft.com/office/drawing/2014/main" id="{DA39B6C8-0778-4F02-7ACA-772FBB70B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75D8EE-BD81-5A9E-0C1D-3B21640CE200}"/>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418866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B508-7CDA-CE2B-BDFD-CD5291FF5F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195A8D-4168-90C5-8CF9-38CA98B85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A8CCA9-E36D-27CA-A843-2059645AC9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3B0688-025A-55B2-3B8B-AC76C8056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E413D5-F73A-D57B-E64B-944A705F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AA06D-D5BE-185A-BC14-62CC3F1325B7}"/>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8" name="Footer Placeholder 7">
            <a:extLst>
              <a:ext uri="{FF2B5EF4-FFF2-40B4-BE49-F238E27FC236}">
                <a16:creationId xmlns:a16="http://schemas.microsoft.com/office/drawing/2014/main" id="{3B8AA524-9B3A-D2FD-0A39-A0A418802D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1E8024-E204-6B86-E87D-E25FE04DDE5C}"/>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600254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8F7B-1137-5509-13F7-A29D507AF5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BCAD8F-5467-C841-ECB7-5B1B0EC9F431}"/>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4" name="Footer Placeholder 3">
            <a:extLst>
              <a:ext uri="{FF2B5EF4-FFF2-40B4-BE49-F238E27FC236}">
                <a16:creationId xmlns:a16="http://schemas.microsoft.com/office/drawing/2014/main" id="{54F6D1CE-0EB9-E885-D826-36120FAB95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D139C9-40AC-F680-C55F-AC8B87F8D088}"/>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86460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E36DC1-952A-1DF3-956A-1C5D4934551D}"/>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3" name="Footer Placeholder 2">
            <a:extLst>
              <a:ext uri="{FF2B5EF4-FFF2-40B4-BE49-F238E27FC236}">
                <a16:creationId xmlns:a16="http://schemas.microsoft.com/office/drawing/2014/main" id="{8286D527-37F3-B553-17AA-A9A57FE256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4C14B-E6D9-C560-9B68-164C4D755D38}"/>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143456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EE0E-4F73-192D-804F-167030D604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6D4991-9935-1B9B-1D23-8A435D0815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0A4107-BA65-BE27-9E6B-40DEDF349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C6867D-57A5-2ACB-8333-88A1D78353DA}"/>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6" name="Footer Placeholder 5">
            <a:extLst>
              <a:ext uri="{FF2B5EF4-FFF2-40B4-BE49-F238E27FC236}">
                <a16:creationId xmlns:a16="http://schemas.microsoft.com/office/drawing/2014/main" id="{699E9B00-FDF0-F5BC-E863-C5F8713C7E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40A1-31EF-0C4A-E65E-833381FDA717}"/>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3810453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32C2-6C75-0228-E78C-373C14D90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FE12DC-6A17-7804-D5EB-A8CD4822AA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F594A2-6726-2025-091A-59ECBF633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D219A8-3666-ADF0-4888-24B7725BD144}"/>
              </a:ext>
            </a:extLst>
          </p:cNvPr>
          <p:cNvSpPr>
            <a:spLocks noGrp="1"/>
          </p:cNvSpPr>
          <p:nvPr>
            <p:ph type="dt" sz="half" idx="10"/>
          </p:nvPr>
        </p:nvSpPr>
        <p:spPr/>
        <p:txBody>
          <a:bodyPr/>
          <a:lstStyle/>
          <a:p>
            <a:fld id="{CC57DE81-CCE9-434E-8B85-FCD45291D803}" type="datetimeFigureOut">
              <a:rPr lang="en-US" smtClean="0"/>
              <a:t>7/1/2024</a:t>
            </a:fld>
            <a:endParaRPr lang="en-US"/>
          </a:p>
        </p:txBody>
      </p:sp>
      <p:sp>
        <p:nvSpPr>
          <p:cNvPr id="6" name="Footer Placeholder 5">
            <a:extLst>
              <a:ext uri="{FF2B5EF4-FFF2-40B4-BE49-F238E27FC236}">
                <a16:creationId xmlns:a16="http://schemas.microsoft.com/office/drawing/2014/main" id="{AEED0B1D-4A0B-CEE8-4D8A-0206129991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69AE4A-97B3-032C-FBB0-F0EE756470D4}"/>
              </a:ext>
            </a:extLst>
          </p:cNvPr>
          <p:cNvSpPr>
            <a:spLocks noGrp="1"/>
          </p:cNvSpPr>
          <p:nvPr>
            <p:ph type="sldNum" sz="quarter" idx="12"/>
          </p:nvPr>
        </p:nvSpPr>
        <p:spPr/>
        <p:txBody>
          <a:bodyPr/>
          <a:lstStyle/>
          <a:p>
            <a:fld id="{B04B47C0-0929-443C-BA48-91F3BE993B90}" type="slidenum">
              <a:rPr lang="en-US" smtClean="0"/>
              <a:t>‹#›</a:t>
            </a:fld>
            <a:endParaRPr lang="en-US"/>
          </a:p>
        </p:txBody>
      </p:sp>
    </p:spTree>
    <p:extLst>
      <p:ext uri="{BB962C8B-B14F-4D97-AF65-F5344CB8AC3E}">
        <p14:creationId xmlns:p14="http://schemas.microsoft.com/office/powerpoint/2010/main" val="3191618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E93DC8-407A-FB21-2067-72D3D31366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7C2382-B9D2-CFE6-A793-A0C9FEB21F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7B1F8-F1F3-36ED-2FCD-2FAEAD8C15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57DE81-CCE9-434E-8B85-FCD45291D803}" type="datetimeFigureOut">
              <a:rPr lang="en-US" smtClean="0"/>
              <a:t>7/1/2024</a:t>
            </a:fld>
            <a:endParaRPr lang="en-US"/>
          </a:p>
        </p:txBody>
      </p:sp>
      <p:sp>
        <p:nvSpPr>
          <p:cNvPr id="5" name="Footer Placeholder 4">
            <a:extLst>
              <a:ext uri="{FF2B5EF4-FFF2-40B4-BE49-F238E27FC236}">
                <a16:creationId xmlns:a16="http://schemas.microsoft.com/office/drawing/2014/main" id="{AA835716-12E0-6F67-D639-D5C2C0F482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048009-2C60-DB41-A5FB-5386990DA9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4B47C0-0929-443C-BA48-91F3BE993B90}" type="slidenum">
              <a:rPr lang="en-US" smtClean="0"/>
              <a:t>‹#›</a:t>
            </a:fld>
            <a:endParaRPr lang="en-US"/>
          </a:p>
        </p:txBody>
      </p:sp>
    </p:spTree>
    <p:extLst>
      <p:ext uri="{BB962C8B-B14F-4D97-AF65-F5344CB8AC3E}">
        <p14:creationId xmlns:p14="http://schemas.microsoft.com/office/powerpoint/2010/main" val="3382859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5.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08215CFF-2F76-424C-87EF-8C7D8DDD1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5F71CA-1B94-F576-2BC9-9644023BC9EE}"/>
              </a:ext>
            </a:extLst>
          </p:cNvPr>
          <p:cNvSpPr>
            <a:spLocks noGrp="1"/>
          </p:cNvSpPr>
          <p:nvPr>
            <p:ph type="title"/>
          </p:nvPr>
        </p:nvSpPr>
        <p:spPr>
          <a:xfrm>
            <a:off x="6907078" y="5325503"/>
            <a:ext cx="5284922" cy="1057837"/>
          </a:xfrm>
        </p:spPr>
        <p:txBody>
          <a:bodyPr vert="horz" lIns="91440" tIns="45720" rIns="91440" bIns="45720" rtlCol="0" anchor="ctr">
            <a:noAutofit/>
          </a:bodyPr>
          <a:lstStyle/>
          <a:p>
            <a:pPr algn="ctr"/>
            <a:br>
              <a:rPr lang="en-US" sz="1400" b="1" kern="1200" dirty="0">
                <a:solidFill>
                  <a:schemeClr val="tx1"/>
                </a:solidFill>
                <a:effectLst/>
                <a:latin typeface="Gill Sans MT (Body)"/>
              </a:rPr>
            </a:br>
            <a:br>
              <a:rPr lang="en-US" sz="1400" b="1" kern="1200" dirty="0">
                <a:solidFill>
                  <a:schemeClr val="tx1"/>
                </a:solidFill>
                <a:effectLst/>
                <a:latin typeface="Gill Sans MT (Body)"/>
              </a:rPr>
            </a:br>
            <a:r>
              <a:rPr lang="en-US" sz="1600" kern="1200" dirty="0">
                <a:solidFill>
                  <a:schemeClr val="tx1"/>
                </a:solidFill>
                <a:effectLst/>
                <a:latin typeface="Gill Sans MT (Body)"/>
              </a:rPr>
              <a:t>Scientific Computing Department</a:t>
            </a:r>
            <a:br>
              <a:rPr lang="en-US" sz="1600" kern="1200" dirty="0">
                <a:solidFill>
                  <a:schemeClr val="tx1"/>
                </a:solidFill>
                <a:effectLst/>
                <a:latin typeface="Gill Sans MT (Body)"/>
              </a:rPr>
            </a:br>
            <a:r>
              <a:rPr lang="en-US" sz="1600" kern="1200" dirty="0">
                <a:solidFill>
                  <a:schemeClr val="tx1"/>
                </a:solidFill>
                <a:effectLst/>
                <a:latin typeface="Gill Sans MT (Body)"/>
              </a:rPr>
              <a:t>Faculty of Computer and information Sciences</a:t>
            </a:r>
            <a:br>
              <a:rPr lang="en-US" sz="1600" kern="1200" dirty="0">
                <a:solidFill>
                  <a:schemeClr val="tx1"/>
                </a:solidFill>
                <a:effectLst/>
                <a:latin typeface="Gill Sans MT (Body)"/>
              </a:rPr>
            </a:br>
            <a:r>
              <a:rPr lang="en-US" sz="1600" kern="1200" dirty="0">
                <a:solidFill>
                  <a:schemeClr val="tx1"/>
                </a:solidFill>
                <a:effectLst/>
                <a:latin typeface="Gill Sans MT (Body)"/>
              </a:rPr>
              <a:t>Ain shams University</a:t>
            </a:r>
            <a:br>
              <a:rPr lang="en-US" sz="1400" b="1" kern="1200" dirty="0">
                <a:solidFill>
                  <a:schemeClr val="tx1"/>
                </a:solidFill>
                <a:effectLst/>
                <a:latin typeface="Gill Sans MT (Body)"/>
              </a:rPr>
            </a:br>
            <a:br>
              <a:rPr lang="en-US" sz="1400" b="1" kern="1200" dirty="0">
                <a:solidFill>
                  <a:schemeClr val="tx1"/>
                </a:solidFill>
                <a:effectLst/>
                <a:latin typeface="Gill Sans MT (Body)"/>
              </a:rPr>
            </a:br>
            <a:endParaRPr lang="en-US" sz="1400" b="1" kern="1200" dirty="0">
              <a:solidFill>
                <a:schemeClr val="tx1"/>
              </a:solidFill>
              <a:effectLst/>
              <a:latin typeface="Gill Sans MT (Body)"/>
            </a:endParaRPr>
          </a:p>
        </p:txBody>
      </p:sp>
      <p:sp useBgFill="1">
        <p:nvSpPr>
          <p:cNvPr id="99" name="Rectangle 98">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65300" y="365759"/>
            <a:ext cx="7261400" cy="40855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artoon character holding a phone&#10;&#10;Description automatically generated">
            <a:extLst>
              <a:ext uri="{FF2B5EF4-FFF2-40B4-BE49-F238E27FC236}">
                <a16:creationId xmlns:a16="http://schemas.microsoft.com/office/drawing/2014/main" id="{5170A6E2-C926-35C3-0098-B14733334E5E}"/>
              </a:ext>
            </a:extLst>
          </p:cNvPr>
          <p:cNvPicPr>
            <a:picLocks noChangeAspect="1"/>
          </p:cNvPicPr>
          <p:nvPr/>
        </p:nvPicPr>
        <p:blipFill rotWithShape="1">
          <a:blip r:embed="rId3">
            <a:extLst>
              <a:ext uri="{28A0092B-C50C-407E-A947-70E740481C1C}">
                <a14:useLocalDpi xmlns:a14="http://schemas.microsoft.com/office/drawing/2010/main" val="0"/>
              </a:ext>
            </a:extLst>
          </a:blip>
          <a:srcRect t="2093" r="2" b="6890"/>
          <a:stretch/>
        </p:blipFill>
        <p:spPr>
          <a:xfrm>
            <a:off x="292492" y="365759"/>
            <a:ext cx="7394667" cy="6126482"/>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8" name="TextBox 7">
            <a:extLst>
              <a:ext uri="{FF2B5EF4-FFF2-40B4-BE49-F238E27FC236}">
                <a16:creationId xmlns:a16="http://schemas.microsoft.com/office/drawing/2014/main" id="{3972A7E3-A1AD-65D5-D0A9-7C07317C3F11}"/>
              </a:ext>
            </a:extLst>
          </p:cNvPr>
          <p:cNvSpPr txBox="1"/>
          <p:nvPr/>
        </p:nvSpPr>
        <p:spPr>
          <a:xfrm>
            <a:off x="6094475" y="4125772"/>
            <a:ext cx="5870014" cy="1382610"/>
          </a:xfrm>
          <a:prstGeom prst="rect">
            <a:avLst/>
          </a:prstGeom>
        </p:spPr>
        <p:txBody>
          <a:bodyPr vert="horz" lIns="91440" tIns="45720" rIns="91440" bIns="45720" rtlCol="0">
            <a:noAutofit/>
          </a:bodyPr>
          <a:lstStyle/>
          <a:p>
            <a:pPr defTabSz="539496">
              <a:lnSpc>
                <a:spcPct val="90000"/>
              </a:lnSpc>
              <a:spcBef>
                <a:spcPts val="590"/>
              </a:spcBef>
            </a:pPr>
            <a:r>
              <a:rPr lang="en-US" sz="2800" b="1" kern="1200" cap="all" dirty="0">
                <a:solidFill>
                  <a:srgbClr val="4586B1"/>
                </a:solidFill>
                <a:latin typeface="Gill Sans MT (Headings)"/>
                <a:ea typeface="+mn-ea"/>
                <a:cs typeface="+mn-cs"/>
              </a:rPr>
              <a:t>Diagnosing diseases using deep learning techniques</a:t>
            </a:r>
            <a:endParaRPr lang="en-US" sz="2800" b="1" kern="1200" cap="all" dirty="0">
              <a:solidFill>
                <a:srgbClr val="4586B1"/>
              </a:solidFill>
              <a:latin typeface="Gill Sans MT (Headings)"/>
            </a:endParaRPr>
          </a:p>
        </p:txBody>
      </p:sp>
      <p:pic>
        <p:nvPicPr>
          <p:cNvPr id="10" name="Picture 9">
            <a:extLst>
              <a:ext uri="{FF2B5EF4-FFF2-40B4-BE49-F238E27FC236}">
                <a16:creationId xmlns:a16="http://schemas.microsoft.com/office/drawing/2014/main" id="{234ED5E8-EA77-FC83-FD9F-E644D72F1BEE}"/>
              </a:ext>
            </a:extLst>
          </p:cNvPr>
          <p:cNvPicPr>
            <a:picLocks noChangeAspect="1"/>
          </p:cNvPicPr>
          <p:nvPr/>
        </p:nvPicPr>
        <p:blipFill rotWithShape="1">
          <a:blip r:embed="rId4">
            <a:extLst>
              <a:ext uri="{28A0092B-C50C-407E-A947-70E740481C1C}">
                <a14:useLocalDpi xmlns:a14="http://schemas.microsoft.com/office/drawing/2010/main" val="0"/>
              </a:ext>
            </a:extLst>
          </a:blip>
          <a:srcRect b="26316"/>
          <a:stretch/>
        </p:blipFill>
        <p:spPr bwMode="auto">
          <a:xfrm>
            <a:off x="10318469" y="253630"/>
            <a:ext cx="1581039" cy="15596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3785849"/>
      </p:ext>
    </p:extLst>
  </p:cSld>
  <p:clrMapOvr>
    <a:masterClrMapping/>
  </p:clrMapOvr>
  <mc:AlternateContent xmlns:mc="http://schemas.openxmlformats.org/markup-compatibility/2006" xmlns:p14="http://schemas.microsoft.com/office/powerpoint/2010/main">
    <mc:Choice Requires="p14">
      <p:transition spd="slow" p14:dur="2000" advTm="3513"/>
    </mc:Choice>
    <mc:Fallback xmlns="">
      <p:transition spd="slow" advTm="35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1A6835-C297-5D5B-A9BF-CC8FEF4F10A7}"/>
              </a:ext>
            </a:extLst>
          </p:cNvPr>
          <p:cNvSpPr txBox="1"/>
          <p:nvPr/>
        </p:nvSpPr>
        <p:spPr>
          <a:xfrm>
            <a:off x="471949" y="959242"/>
            <a:ext cx="3611406" cy="646331"/>
          </a:xfrm>
          <a:prstGeom prst="rect">
            <a:avLst/>
          </a:prstGeom>
          <a:noFill/>
        </p:spPr>
        <p:txBody>
          <a:bodyPr wrap="square" rtlCol="0">
            <a:spAutoFit/>
          </a:bodyPr>
          <a:lstStyle/>
          <a:p>
            <a:r>
              <a:rPr lang="en-US" sz="3600" dirty="0">
                <a:solidFill>
                  <a:schemeClr val="accent1"/>
                </a:solidFill>
                <a:latin typeface="Gill Sans MT (Headings)"/>
              </a:rPr>
              <a:t>Objectives </a:t>
            </a:r>
          </a:p>
        </p:txBody>
      </p:sp>
      <p:graphicFrame>
        <p:nvGraphicFramePr>
          <p:cNvPr id="3" name="Content Placeholder 5">
            <a:extLst>
              <a:ext uri="{FF2B5EF4-FFF2-40B4-BE49-F238E27FC236}">
                <a16:creationId xmlns:a16="http://schemas.microsoft.com/office/drawing/2014/main" id="{59E325A3-0548-00AD-4984-F9E758E98591}"/>
              </a:ext>
            </a:extLst>
          </p:cNvPr>
          <p:cNvGraphicFramePr>
            <a:graphicFrameLocks/>
          </p:cNvGraphicFramePr>
          <p:nvPr>
            <p:extLst>
              <p:ext uri="{D42A27DB-BD31-4B8C-83A1-F6EECF244321}">
                <p14:modId xmlns:p14="http://schemas.microsoft.com/office/powerpoint/2010/main" val="319350426"/>
              </p:ext>
            </p:extLst>
          </p:nvPr>
        </p:nvGraphicFramePr>
        <p:xfrm>
          <a:off x="5456903" y="1868129"/>
          <a:ext cx="6154071" cy="4107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05C350A-4C2C-ED6F-8BE5-338DAF919C3E}"/>
              </a:ext>
            </a:extLst>
          </p:cNvPr>
          <p:cNvSpPr txBox="1"/>
          <p:nvPr/>
        </p:nvSpPr>
        <p:spPr>
          <a:xfrm>
            <a:off x="471949" y="2053459"/>
            <a:ext cx="4768643" cy="3370153"/>
          </a:xfrm>
          <a:prstGeom prst="rect">
            <a:avLst/>
          </a:prstGeom>
          <a:noFill/>
        </p:spPr>
        <p:txBody>
          <a:bodyPr wrap="square" rtlCol="0">
            <a:spAutoFit/>
          </a:bodyPr>
          <a:lstStyle/>
          <a:p>
            <a:pPr algn="just">
              <a:spcBef>
                <a:spcPct val="20000"/>
              </a:spcBef>
              <a:spcAft>
                <a:spcPts val="600"/>
              </a:spcAft>
              <a:buClr>
                <a:schemeClr val="accent1"/>
              </a:buClr>
              <a:buSzPct val="92000"/>
            </a:pPr>
            <a:r>
              <a:rPr lang="en-US" sz="2000" dirty="0">
                <a:solidFill>
                  <a:schemeClr val="tx1">
                    <a:lumMod val="75000"/>
                    <a:lumOff val="25000"/>
                  </a:schemeClr>
                </a:solidFill>
                <a:latin typeface="Gill Sans MT (Body)"/>
              </a:rPr>
              <a:t>Build an application to provide medical assistance and facilitate the process of obtaining correct medical information about diseases and how to avoid them by using deep learning techniques.</a:t>
            </a:r>
          </a:p>
          <a:p>
            <a:endParaRPr lang="en-US" dirty="0">
              <a:latin typeface="Gill Sans MT (Body)"/>
            </a:endParaRPr>
          </a:p>
          <a:p>
            <a:endParaRPr lang="en-US" dirty="0">
              <a:latin typeface="Gill Sans MT (Body)"/>
            </a:endParaRPr>
          </a:p>
          <a:p>
            <a:endParaRPr lang="en-US" dirty="0">
              <a:latin typeface="Gill Sans MT (Body)"/>
            </a:endParaRPr>
          </a:p>
          <a:p>
            <a:endParaRPr lang="en-US" dirty="0">
              <a:latin typeface="Gill Sans MT (Body)"/>
            </a:endParaRPr>
          </a:p>
          <a:p>
            <a:endParaRPr lang="en-US" dirty="0">
              <a:latin typeface="Gill Sans MT (Body)"/>
            </a:endParaRPr>
          </a:p>
          <a:p>
            <a:r>
              <a:rPr lang="en-US" dirty="0">
                <a:latin typeface="Gill Sans MT (Body)"/>
              </a:rPr>
              <a:t> </a:t>
            </a:r>
          </a:p>
        </p:txBody>
      </p:sp>
    </p:spTree>
    <p:extLst>
      <p:ext uri="{BB962C8B-B14F-4D97-AF65-F5344CB8AC3E}">
        <p14:creationId xmlns:p14="http://schemas.microsoft.com/office/powerpoint/2010/main" val="491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BBC2B6-BC5D-65BF-95A7-76A1A35CB333}"/>
              </a:ext>
              <a:ext uri="{C183D7F6-B498-43B3-948B-1728B52AA6E4}">
                <adec:decorative xmlns:adec="http://schemas.microsoft.com/office/drawing/2017/decorative" val="1"/>
              </a:ext>
            </a:extLst>
          </p:cNvPr>
          <p:cNvSpPr/>
          <p:nvPr/>
        </p:nvSpPr>
        <p:spPr bwMode="white">
          <a:xfrm>
            <a:off x="0" y="317"/>
            <a:ext cx="12191999" cy="6857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Freeform 6">
            <a:extLst>
              <a:ext uri="{FF2B5EF4-FFF2-40B4-BE49-F238E27FC236}">
                <a16:creationId xmlns:a16="http://schemas.microsoft.com/office/drawing/2014/main" id="{D2DCFAE7-EA4C-7231-C668-4DC58DC35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531383" y="892870"/>
            <a:ext cx="640871" cy="5321663"/>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7">
            <a:extLst>
              <a:ext uri="{FF2B5EF4-FFF2-40B4-BE49-F238E27FC236}">
                <a16:creationId xmlns:a16="http://schemas.microsoft.com/office/drawing/2014/main" id="{96A2C48A-44DA-512A-B84E-B990670EE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530789" y="643466"/>
            <a:ext cx="381465" cy="514503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45610A0F-C55C-C294-F20F-E166C2785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9746" y="643466"/>
            <a:ext cx="9923097" cy="4893655"/>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7" name="Title 1">
            <a:extLst>
              <a:ext uri="{FF2B5EF4-FFF2-40B4-BE49-F238E27FC236}">
                <a16:creationId xmlns:a16="http://schemas.microsoft.com/office/drawing/2014/main" id="{068CA9E3-7FA1-80C8-6EED-71C9DDD481C9}"/>
              </a:ext>
            </a:extLst>
          </p:cNvPr>
          <p:cNvSpPr>
            <a:spLocks noGrp="1"/>
          </p:cNvSpPr>
          <p:nvPr/>
        </p:nvSpPr>
        <p:spPr>
          <a:xfrm>
            <a:off x="7092240" y="1475263"/>
            <a:ext cx="3285201" cy="19841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sz="3600" dirty="0">
                <a:solidFill>
                  <a:schemeClr val="accent1">
                    <a:lumMod val="75000"/>
                  </a:schemeClr>
                </a:solidFill>
                <a:latin typeface="Gill Sans MT (Headings)"/>
              </a:rPr>
              <a:t>Benefits</a:t>
            </a:r>
            <a:r>
              <a:rPr lang="en-US" sz="2800" kern="1200" dirty="0">
                <a:solidFill>
                  <a:schemeClr val="tx1"/>
                </a:solidFill>
                <a:latin typeface="Gill Sans MT (Headings)"/>
              </a:rPr>
              <a:t> </a:t>
            </a:r>
          </a:p>
        </p:txBody>
      </p:sp>
      <p:sp>
        <p:nvSpPr>
          <p:cNvPr id="8" name="Rectangle 7">
            <a:extLst>
              <a:ext uri="{FF2B5EF4-FFF2-40B4-BE49-F238E27FC236}">
                <a16:creationId xmlns:a16="http://schemas.microsoft.com/office/drawing/2014/main" id="{5207A2ED-1A95-C697-9EA9-5A6510E59888}"/>
              </a:ext>
              <a:ext uri="{C183D7F6-B498-43B3-948B-1728B52AA6E4}">
                <adec:decorative xmlns:adec="http://schemas.microsoft.com/office/drawing/2017/decorative" val="1"/>
              </a:ext>
            </a:extLst>
          </p:cNvPr>
          <p:cNvSpPr/>
          <p:nvPr/>
        </p:nvSpPr>
        <p:spPr>
          <a:xfrm rot="16200000">
            <a:off x="4041221" y="1152785"/>
            <a:ext cx="1035775" cy="4182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Rectangle 9">
            <a:extLst>
              <a:ext uri="{FF2B5EF4-FFF2-40B4-BE49-F238E27FC236}">
                <a16:creationId xmlns:a16="http://schemas.microsoft.com/office/drawing/2014/main" id="{BA1A19A0-8865-48FD-7AB0-4C6CA58ED289}"/>
              </a:ext>
              <a:ext uri="{C183D7F6-B498-43B3-948B-1728B52AA6E4}">
                <adec:decorative xmlns:adec="http://schemas.microsoft.com/office/drawing/2017/decorative" val="1"/>
              </a:ext>
            </a:extLst>
          </p:cNvPr>
          <p:cNvSpPr/>
          <p:nvPr/>
        </p:nvSpPr>
        <p:spPr>
          <a:xfrm>
            <a:off x="2883749" y="1227468"/>
            <a:ext cx="3693200" cy="372650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AB4765ED-8914-756F-1699-9DB700477DBA}"/>
              </a:ext>
              <a:ext uri="{C183D7F6-B498-43B3-948B-1728B52AA6E4}">
                <adec:decorative xmlns:adec="http://schemas.microsoft.com/office/drawing/2017/decorative" val="1"/>
              </a:ext>
            </a:extLst>
          </p:cNvPr>
          <p:cNvSpPr/>
          <p:nvPr/>
        </p:nvSpPr>
        <p:spPr>
          <a:xfrm>
            <a:off x="6743222" y="2727711"/>
            <a:ext cx="89974" cy="1032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robot in a hospital hallway&#10;&#10;Description automatically generated">
            <a:extLst>
              <a:ext uri="{FF2B5EF4-FFF2-40B4-BE49-F238E27FC236}">
                <a16:creationId xmlns:a16="http://schemas.microsoft.com/office/drawing/2014/main" id="{02FAB6C1-F3C3-A1FE-D87A-BF1F23D98D44}"/>
              </a:ext>
            </a:extLst>
          </p:cNvPr>
          <p:cNvPicPr>
            <a:picLocks noChangeAspect="1"/>
          </p:cNvPicPr>
          <p:nvPr/>
        </p:nvPicPr>
        <p:blipFill rotWithShape="1">
          <a:blip r:embed="rId2">
            <a:extLst>
              <a:ext uri="{28A0092B-C50C-407E-A947-70E740481C1C}">
                <a14:useLocalDpi xmlns:a14="http://schemas.microsoft.com/office/drawing/2010/main" val="0"/>
              </a:ext>
            </a:extLst>
          </a:blip>
          <a:srcRect r="426" b="2"/>
          <a:stretch/>
        </p:blipFill>
        <p:spPr>
          <a:xfrm>
            <a:off x="3081009" y="1602658"/>
            <a:ext cx="3328822" cy="3028336"/>
          </a:xfrm>
          <a:prstGeom prst="rect">
            <a:avLst/>
          </a:prstGeom>
        </p:spPr>
      </p:pic>
    </p:spTree>
    <p:extLst>
      <p:ext uri="{BB962C8B-B14F-4D97-AF65-F5344CB8AC3E}">
        <p14:creationId xmlns:p14="http://schemas.microsoft.com/office/powerpoint/2010/main" val="4258999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5E4132-33AD-07BE-8CE2-6BBD9B5072D2}"/>
              </a:ext>
            </a:extLst>
          </p:cNvPr>
          <p:cNvSpPr txBox="1"/>
          <p:nvPr/>
        </p:nvSpPr>
        <p:spPr>
          <a:xfrm>
            <a:off x="595385" y="1071716"/>
            <a:ext cx="2708254" cy="646331"/>
          </a:xfrm>
          <a:prstGeom prst="rect">
            <a:avLst/>
          </a:prstGeom>
          <a:noFill/>
        </p:spPr>
        <p:txBody>
          <a:bodyPr wrap="square" rtlCol="0">
            <a:spAutoFit/>
          </a:bodyPr>
          <a:lstStyle/>
          <a:p>
            <a:pPr>
              <a:spcAft>
                <a:spcPts val="600"/>
              </a:spcAft>
            </a:pPr>
            <a:r>
              <a:rPr lang="en-US" sz="3600" kern="1200" dirty="0">
                <a:solidFill>
                  <a:schemeClr val="accent1"/>
                </a:solidFill>
                <a:latin typeface="Gill Sans MT (Headings)"/>
                <a:ea typeface="+mj-ea"/>
                <a:cs typeface="+mj-cs"/>
              </a:rPr>
              <a:t>Benefits </a:t>
            </a:r>
          </a:p>
        </p:txBody>
      </p:sp>
      <p:graphicFrame>
        <p:nvGraphicFramePr>
          <p:cNvPr id="3" name="Content Placeholder 2">
            <a:extLst>
              <a:ext uri="{FF2B5EF4-FFF2-40B4-BE49-F238E27FC236}">
                <a16:creationId xmlns:a16="http://schemas.microsoft.com/office/drawing/2014/main" id="{4E3011F3-0335-300D-2790-889B096F620B}"/>
              </a:ext>
            </a:extLst>
          </p:cNvPr>
          <p:cNvGraphicFramePr>
            <a:graphicFrameLocks/>
          </p:cNvGraphicFramePr>
          <p:nvPr>
            <p:extLst>
              <p:ext uri="{D42A27DB-BD31-4B8C-83A1-F6EECF244321}">
                <p14:modId xmlns:p14="http://schemas.microsoft.com/office/powerpoint/2010/main" val="2422553921"/>
              </p:ext>
            </p:extLst>
          </p:nvPr>
        </p:nvGraphicFramePr>
        <p:xfrm>
          <a:off x="506895" y="2117035"/>
          <a:ext cx="11104079" cy="3858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02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DA6A2D-0786-920F-9A9A-D3C291A1477D}"/>
              </a:ext>
              <a:ext uri="{C183D7F6-B498-43B3-948B-1728B52AA6E4}">
                <adec:decorative xmlns:adec="http://schemas.microsoft.com/office/drawing/2017/decorative" val="1"/>
              </a:ext>
            </a:extLst>
          </p:cNvPr>
          <p:cNvSpPr/>
          <p:nvPr/>
        </p:nvSpPr>
        <p:spPr bwMode="white">
          <a:xfrm>
            <a:off x="0" y="317"/>
            <a:ext cx="12191999" cy="6857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Freeform 6">
            <a:extLst>
              <a:ext uri="{FF2B5EF4-FFF2-40B4-BE49-F238E27FC236}">
                <a16:creationId xmlns:a16="http://schemas.microsoft.com/office/drawing/2014/main" id="{E22E73AD-B716-8E0E-7C22-C1123C027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531383" y="892870"/>
            <a:ext cx="640871" cy="5321663"/>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AB6F11C0-50F3-3B69-A1B8-FD854D28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530789" y="643466"/>
            <a:ext cx="381465" cy="514503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B29DF510-D04B-67D8-EC57-8A63D75DA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9746" y="643466"/>
            <a:ext cx="9923097" cy="4893655"/>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7" name="Title 1">
            <a:extLst>
              <a:ext uri="{FF2B5EF4-FFF2-40B4-BE49-F238E27FC236}">
                <a16:creationId xmlns:a16="http://schemas.microsoft.com/office/drawing/2014/main" id="{1D58D39F-C8A6-19ED-9435-832E02AA77B7}"/>
              </a:ext>
            </a:extLst>
          </p:cNvPr>
          <p:cNvSpPr>
            <a:spLocks noGrp="1"/>
          </p:cNvSpPr>
          <p:nvPr/>
        </p:nvSpPr>
        <p:spPr>
          <a:xfrm>
            <a:off x="7078564" y="1288918"/>
            <a:ext cx="3285201" cy="22848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sz="3600" dirty="0">
                <a:solidFill>
                  <a:schemeClr val="accent1">
                    <a:lumMod val="75000"/>
                  </a:schemeClr>
                </a:solidFill>
                <a:latin typeface="Gill Sans MT((Headers)"/>
              </a:rPr>
              <a:t> Related Work</a:t>
            </a:r>
          </a:p>
        </p:txBody>
      </p:sp>
      <p:sp>
        <p:nvSpPr>
          <p:cNvPr id="8" name="Rectangle 7">
            <a:extLst>
              <a:ext uri="{FF2B5EF4-FFF2-40B4-BE49-F238E27FC236}">
                <a16:creationId xmlns:a16="http://schemas.microsoft.com/office/drawing/2014/main" id="{E6B51A04-DD6B-D506-3CC3-124C742D214B}"/>
              </a:ext>
              <a:ext uri="{C183D7F6-B498-43B3-948B-1728B52AA6E4}">
                <adec:decorative xmlns:adec="http://schemas.microsoft.com/office/drawing/2017/decorative" val="1"/>
              </a:ext>
            </a:extLst>
          </p:cNvPr>
          <p:cNvSpPr/>
          <p:nvPr/>
        </p:nvSpPr>
        <p:spPr>
          <a:xfrm rot="16200000">
            <a:off x="4041221" y="1152785"/>
            <a:ext cx="1035775" cy="4182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Rectangle 9">
            <a:extLst>
              <a:ext uri="{FF2B5EF4-FFF2-40B4-BE49-F238E27FC236}">
                <a16:creationId xmlns:a16="http://schemas.microsoft.com/office/drawing/2014/main" id="{2BAEEFDD-6049-49C9-6D49-DD28D560D640}"/>
              </a:ext>
              <a:ext uri="{C183D7F6-B498-43B3-948B-1728B52AA6E4}">
                <adec:decorative xmlns:adec="http://schemas.microsoft.com/office/drawing/2017/decorative" val="1"/>
              </a:ext>
            </a:extLst>
          </p:cNvPr>
          <p:cNvSpPr/>
          <p:nvPr/>
        </p:nvSpPr>
        <p:spPr>
          <a:xfrm>
            <a:off x="2883749" y="1227468"/>
            <a:ext cx="3693200" cy="372650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3C549297-C1E6-F0E7-681B-D870D525A02B}"/>
              </a:ext>
              <a:ext uri="{C183D7F6-B498-43B3-948B-1728B52AA6E4}">
                <adec:decorative xmlns:adec="http://schemas.microsoft.com/office/drawing/2017/decorative" val="1"/>
              </a:ext>
            </a:extLst>
          </p:cNvPr>
          <p:cNvSpPr/>
          <p:nvPr/>
        </p:nvSpPr>
        <p:spPr>
          <a:xfrm>
            <a:off x="6743222" y="2727711"/>
            <a:ext cx="89974" cy="1032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medical personnel and a doctor&#10;&#10;Description automatically generated with medium confidence">
            <a:extLst>
              <a:ext uri="{FF2B5EF4-FFF2-40B4-BE49-F238E27FC236}">
                <a16:creationId xmlns:a16="http://schemas.microsoft.com/office/drawing/2014/main" id="{AA6F0A07-DC68-634C-DA28-184824E10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669" y="1475263"/>
            <a:ext cx="3444553" cy="3303214"/>
          </a:xfrm>
          <a:prstGeom prst="rect">
            <a:avLst/>
          </a:prstGeom>
        </p:spPr>
      </p:pic>
    </p:spTree>
    <p:extLst>
      <p:ext uri="{BB962C8B-B14F-4D97-AF65-F5344CB8AC3E}">
        <p14:creationId xmlns:p14="http://schemas.microsoft.com/office/powerpoint/2010/main" val="46726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3B45F15-D164-110C-CE99-3A5845BD80E8}"/>
              </a:ext>
            </a:extLst>
          </p:cNvPr>
          <p:cNvGraphicFramePr>
            <a:graphicFrameLocks noGrp="1"/>
          </p:cNvGraphicFramePr>
          <p:nvPr>
            <p:extLst>
              <p:ext uri="{D42A27DB-BD31-4B8C-83A1-F6EECF244321}">
                <p14:modId xmlns:p14="http://schemas.microsoft.com/office/powerpoint/2010/main" val="811272751"/>
              </p:ext>
            </p:extLst>
          </p:nvPr>
        </p:nvGraphicFramePr>
        <p:xfrm>
          <a:off x="306029" y="230744"/>
          <a:ext cx="11579941" cy="6396512"/>
        </p:xfrm>
        <a:graphic>
          <a:graphicData uri="http://schemas.openxmlformats.org/drawingml/2006/table">
            <a:tbl>
              <a:tblPr firstRow="1" bandRow="1">
                <a:tableStyleId>{00A15C55-8517-42AA-B614-E9B94910E393}</a:tableStyleId>
              </a:tblPr>
              <a:tblGrid>
                <a:gridCol w="3457656">
                  <a:extLst>
                    <a:ext uri="{9D8B030D-6E8A-4147-A177-3AD203B41FA5}">
                      <a16:colId xmlns:a16="http://schemas.microsoft.com/office/drawing/2014/main" val="513049156"/>
                    </a:ext>
                  </a:extLst>
                </a:gridCol>
                <a:gridCol w="2450830">
                  <a:extLst>
                    <a:ext uri="{9D8B030D-6E8A-4147-A177-3AD203B41FA5}">
                      <a16:colId xmlns:a16="http://schemas.microsoft.com/office/drawing/2014/main" val="30031467"/>
                    </a:ext>
                  </a:extLst>
                </a:gridCol>
                <a:gridCol w="2689291">
                  <a:extLst>
                    <a:ext uri="{9D8B030D-6E8A-4147-A177-3AD203B41FA5}">
                      <a16:colId xmlns:a16="http://schemas.microsoft.com/office/drawing/2014/main" val="1487500437"/>
                    </a:ext>
                  </a:extLst>
                </a:gridCol>
                <a:gridCol w="2982164">
                  <a:extLst>
                    <a:ext uri="{9D8B030D-6E8A-4147-A177-3AD203B41FA5}">
                      <a16:colId xmlns:a16="http://schemas.microsoft.com/office/drawing/2014/main" val="2052034853"/>
                    </a:ext>
                  </a:extLst>
                </a:gridCol>
              </a:tblGrid>
              <a:tr h="539502">
                <a:tc>
                  <a:txBody>
                    <a:bodyPr/>
                    <a:lstStyle/>
                    <a:p>
                      <a:pPr algn="ctr" rtl="0">
                        <a:lnSpc>
                          <a:spcPct val="150000"/>
                        </a:lnSpc>
                      </a:pPr>
                      <a:r>
                        <a:rPr lang="en-US" dirty="0">
                          <a:latin typeface="Gill Sans MT(Body)"/>
                        </a:rPr>
                        <a:t>Paper </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lumOff val="75000"/>
                      </a:schemeClr>
                    </a:solidFill>
                  </a:tcPr>
                </a:tc>
                <a:tc>
                  <a:txBody>
                    <a:bodyPr/>
                    <a:lstStyle/>
                    <a:p>
                      <a:pPr algn="ctr" rtl="0">
                        <a:lnSpc>
                          <a:spcPct val="150000"/>
                        </a:lnSpc>
                      </a:pPr>
                      <a:r>
                        <a:rPr lang="en-US" dirty="0">
                          <a:latin typeface="Gill Sans MT(Body)"/>
                        </a:rPr>
                        <a:t>Dataset</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lumOff val="75000"/>
                      </a:schemeClr>
                    </a:solidFill>
                  </a:tcPr>
                </a:tc>
                <a:tc>
                  <a:txBody>
                    <a:bodyPr/>
                    <a:lstStyle/>
                    <a:p>
                      <a:pPr algn="ctr" rtl="0">
                        <a:lnSpc>
                          <a:spcPct val="150000"/>
                        </a:lnSpc>
                      </a:pPr>
                      <a:r>
                        <a:rPr lang="en-US" dirty="0">
                          <a:latin typeface="Gill Sans MT(Body)"/>
                        </a:rPr>
                        <a:t>Models</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lumOff val="75000"/>
                      </a:schemeClr>
                    </a:solidFill>
                  </a:tcPr>
                </a:tc>
                <a:tc>
                  <a:txBody>
                    <a:bodyPr/>
                    <a:lstStyle/>
                    <a:p>
                      <a:pPr algn="ctr" rtl="0">
                        <a:lnSpc>
                          <a:spcPct val="150000"/>
                        </a:lnSpc>
                      </a:pPr>
                      <a:r>
                        <a:rPr lang="en-US" dirty="0">
                          <a:latin typeface="Gill Sans MT(Body)"/>
                        </a:rPr>
                        <a:t>Measurements </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lumOff val="75000"/>
                      </a:schemeClr>
                    </a:solidFill>
                  </a:tcPr>
                </a:tc>
                <a:extLst>
                  <a:ext uri="{0D108BD9-81ED-4DB2-BD59-A6C34878D82A}">
                    <a16:rowId xmlns:a16="http://schemas.microsoft.com/office/drawing/2014/main" val="2113407074"/>
                  </a:ext>
                </a:extLst>
              </a:tr>
              <a:tr h="1632979">
                <a:tc>
                  <a:txBody>
                    <a:bodyPr/>
                    <a:lstStyle/>
                    <a:p>
                      <a:pPr algn="ctr" rtl="0"/>
                      <a:r>
                        <a:rPr lang="en-US" sz="1600" dirty="0">
                          <a:latin typeface="Gill Sans MT(Body)"/>
                        </a:rPr>
                        <a:t>Deep learning for Arabic healthcare: </a:t>
                      </a:r>
                      <a:r>
                        <a:rPr lang="en-US" sz="1600" dirty="0" err="1">
                          <a:latin typeface="Gill Sans MT(Body)"/>
                        </a:rPr>
                        <a:t>MedicalBot</a:t>
                      </a:r>
                      <a:r>
                        <a:rPr lang="en-US" sz="1600" dirty="0">
                          <a:latin typeface="Gill Sans MT(Body)"/>
                        </a:rPr>
                        <a:t> [1] </a:t>
                      </a:r>
                    </a:p>
                    <a:p>
                      <a:pPr algn="ctr" rtl="0"/>
                      <a:r>
                        <a:rPr lang="en-US" sz="1600" dirty="0">
                          <a:latin typeface="Gill Sans MT(Body)"/>
                        </a:rPr>
                        <a:t>[2023]</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1600" dirty="0">
                          <a:latin typeface="Gill Sans MT(Body)"/>
                        </a:rPr>
                        <a:t>MAQA</a:t>
                      </a:r>
                    </a:p>
                    <a:p>
                      <a:pPr algn="ctr" rtl="0"/>
                      <a:r>
                        <a:rPr lang="en-US" sz="1600" dirty="0">
                          <a:latin typeface="Gill Sans MT(Body)"/>
                        </a:rPr>
                        <a:t>Size = 434544 records</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rtl="0">
                        <a:buNone/>
                      </a:pPr>
                      <a:r>
                        <a:rPr lang="en-US" sz="1600" dirty="0">
                          <a:latin typeface="Gill Sans MT(Body)"/>
                        </a:rPr>
                        <a:t>LSTM  </a:t>
                      </a:r>
                    </a:p>
                    <a:p>
                      <a:pPr algn="ctr" rtl="0"/>
                      <a:endParaRPr lang="en-US" sz="1600" dirty="0">
                        <a:latin typeface="Gill Sans MT(Body)"/>
                      </a:endParaRPr>
                    </a:p>
                    <a:p>
                      <a:pPr algn="ctr" rtl="0"/>
                      <a:r>
                        <a:rPr lang="en-US" sz="1600" dirty="0">
                          <a:latin typeface="Gill Sans MT(Body)"/>
                        </a:rPr>
                        <a:t>Bi-LSTM</a:t>
                      </a:r>
                      <a:endParaRPr lang="en-US" sz="1600" dirty="0">
                        <a:latin typeface="Gill Sans MT(Body)"/>
                        <a:sym typeface="Wingdings" panose="05000000000000000000" pitchFamily="2" charset="2"/>
                      </a:endParaRPr>
                    </a:p>
                    <a:p>
                      <a:pPr algn="ctr" rtl="0"/>
                      <a:endParaRPr lang="en-US" sz="1600" dirty="0">
                        <a:highlight>
                          <a:srgbClr val="9999FF"/>
                        </a:highlight>
                        <a:latin typeface="Gill Sans MT(Body)"/>
                      </a:endParaRPr>
                    </a:p>
                    <a:p>
                      <a:pPr algn="ctr" rtl="0"/>
                      <a:r>
                        <a:rPr lang="en-US" sz="1600" dirty="0">
                          <a:effectLst>
                            <a:reflection endPos="0" dist="50800" dir="5400000" sy="-100000" algn="bl" rotWithShape="0"/>
                          </a:effectLst>
                          <a:latin typeface="Gill Sans MT(Body)"/>
                        </a:rPr>
                        <a:t>Transformers Model</a:t>
                      </a:r>
                    </a:p>
                  </a:txBody>
                  <a:tcPr>
                    <a:lnL w="12700" cmpd="sng">
                      <a:noFill/>
                    </a:lnL>
                    <a:lnR w="12700" cmpd="sng">
                      <a:noFill/>
                    </a:lnR>
                    <a:lnT w="12700" cap="flat" cmpd="sng" algn="ctr">
                      <a:noFill/>
                      <a:prstDash val="solid"/>
                      <a:round/>
                      <a:headEnd type="none" w="med" len="med"/>
                      <a:tailEnd type="none" w="med" len="med"/>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Gill Sans MT(Body)"/>
                        </a:rPr>
                        <a:t>Cos Similarity :56%</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Gill Sans MT(Body)"/>
                        </a:rPr>
                        <a:t>Bleu :31%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Gill Sans MT(Body)"/>
                        </a:rPr>
                        <a:t>Cos Similarity :72%</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Gill Sans MT(Body)"/>
                        </a:rPr>
                        <a:t>Bleu :39%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Gill Sans MT(Body)"/>
                        </a:rPr>
                        <a:t>Cos Similarity :80%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Gill Sans MT(Body)"/>
                        </a:rPr>
                        <a:t>Bleu: 58%</a:t>
                      </a:r>
                    </a:p>
                  </a:txBody>
                  <a:tcPr>
                    <a:lnL w="12700" cmpd="sng">
                      <a:noFill/>
                    </a:lnL>
                    <a:lnR w="12700" cmpd="sng">
                      <a:noFill/>
                    </a:lnR>
                    <a:lnT w="12700" cap="flat" cmpd="sng" algn="ctr">
                      <a:noFill/>
                      <a:prstDash val="solid"/>
                      <a:round/>
                      <a:headEnd type="none" w="med" len="med"/>
                      <a:tailEnd type="none" w="med" len="med"/>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5628481"/>
                  </a:ext>
                </a:extLst>
              </a:tr>
              <a:tr h="1396342">
                <a:tc>
                  <a:txBody>
                    <a:bodyPr/>
                    <a:lstStyle/>
                    <a:p>
                      <a:pPr algn="ctr" rtl="0"/>
                      <a:r>
                        <a:rPr lang="en-US" sz="1600" dirty="0" err="1">
                          <a:latin typeface="Gill Sans MT(Body)"/>
                        </a:rPr>
                        <a:t>DZchatbot</a:t>
                      </a:r>
                      <a:r>
                        <a:rPr lang="en-US" sz="1600" dirty="0">
                          <a:latin typeface="Gill Sans MT(Body)"/>
                        </a:rPr>
                        <a:t>: A Medical Assistant Chatbot in the Algerian Arabic Dialect using Seq2Seq Model[2]</a:t>
                      </a:r>
                    </a:p>
                    <a:p>
                      <a:pPr algn="ctr" rtl="0"/>
                      <a:r>
                        <a:rPr lang="en-US" sz="1600" dirty="0">
                          <a:latin typeface="Gill Sans MT(Body)"/>
                        </a:rPr>
                        <a:t> [2022].</a:t>
                      </a:r>
                    </a:p>
                  </a:txBody>
                  <a:tcPr anchor="ct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tc>
                  <a:txBody>
                    <a:bodyPr/>
                    <a:lstStyle/>
                    <a:p>
                      <a:pPr algn="ctr" rtl="0"/>
                      <a:r>
                        <a:rPr lang="en-US" sz="1600" dirty="0" err="1">
                          <a:latin typeface="Gill Sans MT(Body)"/>
                        </a:rPr>
                        <a:t>DZMedicaldata</a:t>
                      </a:r>
                      <a:r>
                        <a:rPr lang="en-US" sz="1600" dirty="0">
                          <a:latin typeface="Gill Sans MT(Body)"/>
                        </a:rPr>
                        <a:t>,</a:t>
                      </a:r>
                    </a:p>
                    <a:p>
                      <a:pPr algn="ctr" rtl="0"/>
                      <a:r>
                        <a:rPr lang="en-US" sz="1600" dirty="0">
                          <a:latin typeface="Gill Sans MT(Body)"/>
                        </a:rPr>
                        <a:t>Size = 2150 records</a:t>
                      </a:r>
                    </a:p>
                  </a:txBody>
                  <a:tcPr anchor="ct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tc>
                  <a:txBody>
                    <a:bodyPr/>
                    <a:lstStyle/>
                    <a:p>
                      <a:pPr algn="ctr" rtl="0"/>
                      <a:endParaRPr lang="en-US" sz="1600" dirty="0">
                        <a:latin typeface="Gill Sans MT(Body)"/>
                      </a:endParaRPr>
                    </a:p>
                    <a:p>
                      <a:pPr algn="ctr" rtl="0"/>
                      <a:r>
                        <a:rPr lang="en-US" sz="1600" dirty="0">
                          <a:latin typeface="Gill Sans MT(Body)"/>
                        </a:rPr>
                        <a:t>LSTM, GRU </a:t>
                      </a:r>
                    </a:p>
                    <a:p>
                      <a:pPr algn="ctr" rtl="0"/>
                      <a:endParaRPr lang="en-US" sz="1600" b="0" i="0" kern="1200" dirty="0">
                        <a:solidFill>
                          <a:schemeClr val="dk1"/>
                        </a:solidFill>
                        <a:effectLst/>
                        <a:latin typeface="Gill Sans MT(Body)"/>
                        <a:ea typeface="+mn-ea"/>
                        <a:cs typeface="+mn-cs"/>
                      </a:endParaRPr>
                    </a:p>
                    <a:p>
                      <a:pPr algn="ctr" rtl="0"/>
                      <a:r>
                        <a:rPr lang="en-US" sz="1600" b="0" i="0" kern="1200" dirty="0">
                          <a:solidFill>
                            <a:schemeClr val="dk1"/>
                          </a:solidFill>
                          <a:effectLst/>
                          <a:latin typeface="Gill Sans MT(Body)"/>
                          <a:ea typeface="+mn-ea"/>
                          <a:cs typeface="+mn-cs"/>
                        </a:rPr>
                        <a:t> Bi-LSTM </a:t>
                      </a:r>
                      <a:endParaRPr lang="en-US" sz="1600" dirty="0">
                        <a:latin typeface="Gill Sans MT(Body)"/>
                      </a:endParaRPr>
                    </a:p>
                  </a:txBody>
                  <a:tcP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tc>
                  <a:txBody>
                    <a:bodyPr/>
                    <a:lstStyle/>
                    <a:p>
                      <a:pPr algn="ctr" rtl="0"/>
                      <a:r>
                        <a:rPr lang="en-US" sz="1600" dirty="0">
                          <a:latin typeface="Gill Sans MT(Body)"/>
                        </a:rPr>
                        <a:t>Accuracy:  78%.</a:t>
                      </a:r>
                    </a:p>
                    <a:p>
                      <a:pPr algn="ctr" rtl="0"/>
                      <a:endParaRPr lang="en-US" sz="1600" dirty="0">
                        <a:latin typeface="Gill Sans MT(Body)"/>
                      </a:endParaRPr>
                    </a:p>
                    <a:p>
                      <a:pPr algn="ctr" rtl="0"/>
                      <a:r>
                        <a:rPr lang="en-US" sz="1600" dirty="0">
                          <a:latin typeface="Gill Sans MT(Body)"/>
                        </a:rPr>
                        <a:t>Accuracy: 71%.</a:t>
                      </a:r>
                    </a:p>
                  </a:txBody>
                  <a:tcP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extLst>
                  <a:ext uri="{0D108BD9-81ED-4DB2-BD59-A6C34878D82A}">
                    <a16:rowId xmlns:a16="http://schemas.microsoft.com/office/drawing/2014/main" val="1447336073"/>
                  </a:ext>
                </a:extLst>
              </a:tr>
              <a:tr h="1644116">
                <a:tc>
                  <a:txBody>
                    <a:bodyPr/>
                    <a:lstStyle/>
                    <a:p>
                      <a:pPr algn="ctr" rtl="0"/>
                      <a:r>
                        <a:rPr lang="en-US" sz="1600" b="0" i="0" kern="1200" dirty="0">
                          <a:solidFill>
                            <a:schemeClr val="dk1"/>
                          </a:solidFill>
                          <a:effectLst/>
                          <a:latin typeface="Gill Sans MT(Body)"/>
                          <a:ea typeface="+mn-ea"/>
                          <a:cs typeface="+mn-cs"/>
                        </a:rPr>
                        <a:t>HHH: An Online Medical Chatbot System based on Knowledge Graph and Hierarchical Bi-Directional Attention[3]</a:t>
                      </a:r>
                    </a:p>
                    <a:p>
                      <a:pPr algn="ctr" rtl="0"/>
                      <a:r>
                        <a:rPr lang="en-US" sz="1600" b="0" i="0" kern="1200" dirty="0">
                          <a:solidFill>
                            <a:schemeClr val="dk1"/>
                          </a:solidFill>
                          <a:effectLst/>
                          <a:latin typeface="Gill Sans MT(Body)"/>
                          <a:ea typeface="+mn-ea"/>
                          <a:cs typeface="+mn-cs"/>
                        </a:rPr>
                        <a:t>[2020]</a:t>
                      </a:r>
                      <a:endParaRPr lang="en-US" sz="1600" b="0" dirty="0">
                        <a:latin typeface="Gill Sans MT(Body)"/>
                      </a:endParaRPr>
                    </a:p>
                  </a:txBody>
                  <a:tcPr anchor="ct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tc>
                  <a:txBody>
                    <a:bodyPr/>
                    <a:lstStyle/>
                    <a:p>
                      <a:pPr algn="ctr" rtl="0"/>
                      <a:r>
                        <a:rPr lang="en-US" sz="1600" dirty="0">
                          <a:latin typeface="Gill Sans MT(Body)"/>
                        </a:rPr>
                        <a:t>Collected Data from medical websites </a:t>
                      </a:r>
                    </a:p>
                    <a:p>
                      <a:pPr algn="ctr" rtl="0"/>
                      <a:r>
                        <a:rPr lang="en-US" sz="1600" dirty="0">
                          <a:latin typeface="Gill Sans MT(Body)"/>
                        </a:rPr>
                        <a:t>Size = 29287 records</a:t>
                      </a:r>
                    </a:p>
                  </a:txBody>
                  <a:tcPr anchor="ct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tc>
                  <a:txBody>
                    <a:bodyPr/>
                    <a:lstStyle/>
                    <a:p>
                      <a:pPr algn="ctr" rtl="0"/>
                      <a:r>
                        <a:rPr lang="de-DE" sz="1600" dirty="0">
                          <a:latin typeface="Gill Sans MT(Body)"/>
                        </a:rPr>
                        <a:t>BERT </a:t>
                      </a:r>
                    </a:p>
                    <a:p>
                      <a:pPr algn="ctr" rtl="0"/>
                      <a:endParaRPr lang="de-DE" sz="1600" dirty="0">
                        <a:latin typeface="Gill Sans MT(Body)"/>
                      </a:endParaRPr>
                    </a:p>
                    <a:p>
                      <a:pPr algn="ctr" rtl="0"/>
                      <a:r>
                        <a:rPr lang="de-DE" sz="1600" dirty="0">
                          <a:latin typeface="Gill Sans MT(Body)"/>
                        </a:rPr>
                        <a:t>MaLSTM </a:t>
                      </a:r>
                    </a:p>
                    <a:p>
                      <a:pPr algn="ctr" rtl="0"/>
                      <a:endParaRPr lang="de-DE" sz="1600" dirty="0">
                        <a:latin typeface="Gill Sans MT(Body)"/>
                      </a:endParaRPr>
                    </a:p>
                    <a:p>
                      <a:pPr algn="ctr" rtl="0"/>
                      <a:r>
                        <a:rPr lang="de-DE" sz="1600" dirty="0">
                          <a:latin typeface="Gill Sans MT(Body)"/>
                        </a:rPr>
                        <a:t> HBAM </a:t>
                      </a:r>
                      <a:endParaRPr lang="en-US" sz="1600" dirty="0">
                        <a:latin typeface="Gill Sans MT(Body)"/>
                      </a:endParaRPr>
                    </a:p>
                  </a:txBody>
                  <a:tcP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Gill Sans MT(Body)"/>
                          <a:ea typeface="+mn-ea"/>
                          <a:cs typeface="+mn-cs"/>
                        </a:rPr>
                        <a:t>Accuracy:  78.2%.</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effectLst/>
                        <a:latin typeface="Gill Sans MT(Body)"/>
                        <a:ea typeface="+mn-ea"/>
                        <a:cs typeface="+mn-cs"/>
                      </a:endParaRPr>
                    </a:p>
                    <a:p>
                      <a:pPr lvl="0" algn="ctr"/>
                      <a:r>
                        <a:rPr lang="en-US" sz="1600" kern="1200" dirty="0">
                          <a:solidFill>
                            <a:schemeClr val="dk1"/>
                          </a:solidFill>
                          <a:effectLst/>
                          <a:latin typeface="Gill Sans MT(Body)"/>
                          <a:ea typeface="+mn-ea"/>
                          <a:cs typeface="+mn-cs"/>
                        </a:rPr>
                        <a:t>Accuracy:  78.4%.</a:t>
                      </a:r>
                    </a:p>
                    <a:p>
                      <a:pPr lvl="0" algn="ctr"/>
                      <a:endParaRPr lang="en-US" sz="1600" kern="1200" dirty="0">
                        <a:solidFill>
                          <a:schemeClr val="dk1"/>
                        </a:solidFill>
                        <a:effectLst/>
                        <a:latin typeface="Gill Sans MT(Body)"/>
                        <a:ea typeface="+mn-ea"/>
                        <a:cs typeface="+mn-cs"/>
                      </a:endParaRPr>
                    </a:p>
                    <a:p>
                      <a:pPr lvl="0" algn="ctr"/>
                      <a:r>
                        <a:rPr lang="en-US" sz="1600" kern="1200" dirty="0">
                          <a:solidFill>
                            <a:schemeClr val="dk1"/>
                          </a:solidFill>
                          <a:effectLst/>
                          <a:latin typeface="Gill Sans MT(Body)"/>
                          <a:ea typeface="+mn-ea"/>
                          <a:cs typeface="+mn-cs"/>
                        </a:rPr>
                        <a:t>Accuracy:  81.2%.</a:t>
                      </a:r>
                    </a:p>
                  </a:txBody>
                  <a:tcP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extLst>
                  <a:ext uri="{0D108BD9-81ED-4DB2-BD59-A6C34878D82A}">
                    <a16:rowId xmlns:a16="http://schemas.microsoft.com/office/drawing/2014/main" val="1419560826"/>
                  </a:ext>
                </a:extLst>
              </a:tr>
              <a:tr h="1183573">
                <a:tc>
                  <a:txBody>
                    <a:bodyPr/>
                    <a:lstStyle/>
                    <a:p>
                      <a:pPr algn="ctr" rtl="0"/>
                      <a:r>
                        <a:rPr lang="en-US" sz="1600" dirty="0">
                          <a:latin typeface="Gill Sans MT(Body)"/>
                        </a:rPr>
                        <a:t>Personalized Healthcare Chatbot:</a:t>
                      </a:r>
                    </a:p>
                    <a:p>
                      <a:pPr algn="ctr" rtl="0"/>
                      <a:r>
                        <a:rPr lang="en-US" sz="1600" dirty="0">
                          <a:latin typeface="Gill Sans MT(Body)"/>
                        </a:rPr>
                        <a:t>Dataset and Prototype System[4]</a:t>
                      </a:r>
                    </a:p>
                    <a:p>
                      <a:pPr algn="ctr" rtl="0"/>
                      <a:r>
                        <a:rPr lang="en-US" sz="1600" dirty="0">
                          <a:latin typeface="Gill Sans MT(Body)"/>
                        </a:rPr>
                        <a:t>[2022]</a:t>
                      </a:r>
                    </a:p>
                  </a:txBody>
                  <a:tcPr anchor="ct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Gill Sans MT(Body)"/>
                        </a:rPr>
                        <a:t>Collected Data from medical websites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latin typeface="Gill Sans MT(Body)"/>
                        </a:rPr>
                        <a:t>Size = 189 records</a:t>
                      </a:r>
                    </a:p>
                  </a:txBody>
                  <a:tcPr anchor="ct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tc>
                  <a:txBody>
                    <a:bodyPr/>
                    <a:lstStyle/>
                    <a:p>
                      <a:pPr algn="ctr" rtl="0"/>
                      <a:r>
                        <a:rPr lang="en-US" sz="1600" dirty="0">
                          <a:latin typeface="Gill Sans MT(Body)"/>
                        </a:rPr>
                        <a:t>Rasa Architecture </a:t>
                      </a:r>
                    </a:p>
                  </a:txBody>
                  <a:tcPr anchor="ct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tc>
                  <a:txBody>
                    <a:bodyPr/>
                    <a:lstStyle/>
                    <a:p>
                      <a:pPr lvl="0" algn="ctr" rtl="0"/>
                      <a:r>
                        <a:rPr lang="en-US" sz="1600" kern="1200" dirty="0">
                          <a:solidFill>
                            <a:schemeClr val="dk1"/>
                          </a:solidFill>
                          <a:effectLst/>
                          <a:latin typeface="Gill Sans MT(Body)"/>
                          <a:ea typeface="+mn-ea"/>
                          <a:cs typeface="+mn-cs"/>
                        </a:rPr>
                        <a:t>Accuracy:   78.7%.</a:t>
                      </a:r>
                    </a:p>
                  </a:txBody>
                  <a:tcPr anchor="ct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chemeClr val="bg1"/>
                    </a:solidFill>
                  </a:tcPr>
                </a:tc>
                <a:extLst>
                  <a:ext uri="{0D108BD9-81ED-4DB2-BD59-A6C34878D82A}">
                    <a16:rowId xmlns:a16="http://schemas.microsoft.com/office/drawing/2014/main" val="691298253"/>
                  </a:ext>
                </a:extLst>
              </a:tr>
            </a:tbl>
          </a:graphicData>
        </a:graphic>
      </p:graphicFrame>
      <p:sp>
        <p:nvSpPr>
          <p:cNvPr id="4" name="Rectangle: Rounded Corners 3">
            <a:extLst>
              <a:ext uri="{FF2B5EF4-FFF2-40B4-BE49-F238E27FC236}">
                <a16:creationId xmlns:a16="http://schemas.microsoft.com/office/drawing/2014/main" id="{BEFDF2AD-2D10-0B25-04CC-1C110B2CDAF0}"/>
              </a:ext>
            </a:extLst>
          </p:cNvPr>
          <p:cNvSpPr/>
          <p:nvPr/>
        </p:nvSpPr>
        <p:spPr>
          <a:xfrm>
            <a:off x="6597445" y="1726577"/>
            <a:ext cx="1959160" cy="491613"/>
          </a:xfrm>
          <a:prstGeom prst="roundRect">
            <a:avLst/>
          </a:prstGeom>
          <a:noFill/>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D12A54D-FDEF-A602-2C09-837254BD082D}"/>
              </a:ext>
            </a:extLst>
          </p:cNvPr>
          <p:cNvSpPr/>
          <p:nvPr/>
        </p:nvSpPr>
        <p:spPr>
          <a:xfrm>
            <a:off x="6597445" y="2632241"/>
            <a:ext cx="1959160" cy="412955"/>
          </a:xfrm>
          <a:prstGeom prst="roundRect">
            <a:avLst/>
          </a:prstGeom>
          <a:noFill/>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7C5D62E-D574-63D6-1BD8-7A280CA1ABDD}"/>
              </a:ext>
            </a:extLst>
          </p:cNvPr>
          <p:cNvSpPr/>
          <p:nvPr/>
        </p:nvSpPr>
        <p:spPr>
          <a:xfrm>
            <a:off x="6597445" y="4737684"/>
            <a:ext cx="1959160" cy="400692"/>
          </a:xfrm>
          <a:prstGeom prst="roundRect">
            <a:avLst/>
          </a:prstGeom>
          <a:noFill/>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5829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71AC3-FB79-1323-036E-0C950F7F6FC1}"/>
              </a:ext>
            </a:extLst>
          </p:cNvPr>
          <p:cNvSpPr txBox="1">
            <a:spLocks/>
          </p:cNvSpPr>
          <p:nvPr/>
        </p:nvSpPr>
        <p:spPr>
          <a:xfrm>
            <a:off x="9267909" y="2023110"/>
            <a:ext cx="2924090" cy="2846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accent1">
                    <a:lumMod val="75000"/>
                  </a:schemeClr>
                </a:solidFill>
                <a:latin typeface="+mj-lt"/>
                <a:ea typeface="+mj-ea"/>
                <a:cs typeface="+mj-cs"/>
              </a:rPr>
              <a:t>System Architecture</a:t>
            </a:r>
          </a:p>
        </p:txBody>
      </p:sp>
      <p:sp>
        <p:nvSpPr>
          <p:cNvPr id="102" name="Rectangle 10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9186958-F466-E768-3C25-127F561CC737}"/>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defRPr/>
            </a:pPr>
            <a:fld id="{3A98EE3D-8CD1-4C3F-BD1C-C98C9596463C}" type="slidenum">
              <a:rPr lang="en-US" smtClean="0">
                <a:solidFill>
                  <a:schemeClr val="tx1">
                    <a:tint val="75000"/>
                  </a:schemeClr>
                </a:solidFill>
              </a:rPr>
              <a:pPr>
                <a:spcAft>
                  <a:spcPts val="600"/>
                </a:spcAft>
                <a:defRPr/>
              </a:pPr>
              <a:t>15</a:t>
            </a:fld>
            <a:endParaRPr lang="en-US">
              <a:solidFill>
                <a:schemeClr val="tx1">
                  <a:tint val="75000"/>
                </a:schemeClr>
              </a:solidFill>
            </a:endParaRPr>
          </a:p>
        </p:txBody>
      </p:sp>
      <p:sp>
        <p:nvSpPr>
          <p:cNvPr id="5" name="TextBox 4">
            <a:extLst>
              <a:ext uri="{FF2B5EF4-FFF2-40B4-BE49-F238E27FC236}">
                <a16:creationId xmlns:a16="http://schemas.microsoft.com/office/drawing/2014/main" id="{FBD85573-60F3-65FA-95D1-3FA41A266DAC}"/>
              </a:ext>
            </a:extLst>
          </p:cNvPr>
          <p:cNvSpPr txBox="1"/>
          <p:nvPr/>
        </p:nvSpPr>
        <p:spPr>
          <a:xfrm>
            <a:off x="599609" y="4685288"/>
            <a:ext cx="4171994" cy="1035781"/>
          </a:xfrm>
          <a:prstGeom prst="rect">
            <a:avLst/>
          </a:prstGeom>
        </p:spPr>
        <p:txBody>
          <a:bodyPr vert="horz" lIns="91440" tIns="45720" rIns="91440" bIns="45720" rtlCol="0">
            <a:normAutofit/>
          </a:bodyPr>
          <a:lstStyle/>
          <a:p>
            <a:pPr>
              <a:lnSpc>
                <a:spcPct val="90000"/>
              </a:lnSpc>
              <a:spcBef>
                <a:spcPts val="1000"/>
              </a:spcBef>
            </a:pPr>
            <a:endParaRPr lang="en-US" sz="2400" kern="1200" dirty="0">
              <a:solidFill>
                <a:schemeClr val="tx1"/>
              </a:solidFill>
              <a:latin typeface="+mn-lt"/>
              <a:ea typeface="+mn-ea"/>
              <a:cs typeface="+mn-cs"/>
            </a:endParaRPr>
          </a:p>
        </p:txBody>
      </p:sp>
      <p:pic>
        <p:nvPicPr>
          <p:cNvPr id="6" name="Picture 5" descr="A diagram of a database&#10;&#10;Description automatically generated">
            <a:extLst>
              <a:ext uri="{FF2B5EF4-FFF2-40B4-BE49-F238E27FC236}">
                <a16:creationId xmlns:a16="http://schemas.microsoft.com/office/drawing/2014/main" id="{7D7CF9B3-EB62-AA47-47C1-6E69F0346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49" y="825638"/>
            <a:ext cx="7669126" cy="5277678"/>
          </a:xfrm>
          <a:prstGeom prst="rect">
            <a:avLst/>
          </a:prstGeom>
        </p:spPr>
      </p:pic>
    </p:spTree>
    <p:extLst>
      <p:ext uri="{BB962C8B-B14F-4D97-AF65-F5344CB8AC3E}">
        <p14:creationId xmlns:p14="http://schemas.microsoft.com/office/powerpoint/2010/main" val="10975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35D9476-3EB4-ED0B-4455-8E4231BCF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6C723EC-ADEC-636D-D7C1-E21DA2FA88FF}"/>
              </a:ext>
            </a:extLst>
          </p:cNvPr>
          <p:cNvSpPr txBox="1">
            <a:spLocks/>
          </p:cNvSpPr>
          <p:nvPr/>
        </p:nvSpPr>
        <p:spPr>
          <a:xfrm>
            <a:off x="1045028" y="1336329"/>
            <a:ext cx="4430520" cy="4382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accent1">
                    <a:lumMod val="75000"/>
                  </a:schemeClr>
                </a:solidFill>
                <a:latin typeface="Gill Sans MT((Headers)"/>
                <a:ea typeface="+mn-ea"/>
                <a:cs typeface="+mn-cs"/>
              </a:rPr>
              <a:t>Datasets</a:t>
            </a:r>
            <a:endParaRPr lang="en-US" sz="3600" kern="1200" dirty="0">
              <a:solidFill>
                <a:schemeClr val="accent1">
                  <a:lumMod val="75000"/>
                </a:schemeClr>
              </a:solidFill>
              <a:latin typeface="Gill Sans MT (Headings)"/>
            </a:endParaRPr>
          </a:p>
        </p:txBody>
      </p:sp>
      <p:grpSp>
        <p:nvGrpSpPr>
          <p:cNvPr id="4" name="Group 3">
            <a:extLst>
              <a:ext uri="{FF2B5EF4-FFF2-40B4-BE49-F238E27FC236}">
                <a16:creationId xmlns:a16="http://schemas.microsoft.com/office/drawing/2014/main" id="{80E15D09-10D1-3F6D-1F48-F17245F2FE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5" name="Rectangle 4">
              <a:extLst>
                <a:ext uri="{FF2B5EF4-FFF2-40B4-BE49-F238E27FC236}">
                  <a16:creationId xmlns:a16="http://schemas.microsoft.com/office/drawing/2014/main" id="{4A4C1EE6-2979-8359-F09C-1319623415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FB926F-2013-D258-37C0-F194CC2D0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64CEB4-7D67-146F-17C2-F5D2DED49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73972AB-0DD9-FF19-0324-91683E103E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B9D445-EFA6-7A6A-AE30-5A5F8FE47A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42FDAE9A-2F52-5773-A777-C5AAA0A1F3F8}"/>
              </a:ext>
            </a:extLst>
          </p:cNvPr>
          <p:cNvSpPr>
            <a:spLocks noGrp="1"/>
          </p:cNvSpPr>
          <p:nvPr>
            <p:ph type="ftr" sz="quarter" idx="11"/>
          </p:nvPr>
        </p:nvSpPr>
        <p:spPr>
          <a:xfrm>
            <a:off x="5685810" y="6492240"/>
            <a:ext cx="3993634"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Sample Footer Text</a:t>
            </a:r>
          </a:p>
        </p:txBody>
      </p:sp>
      <p:sp>
        <p:nvSpPr>
          <p:cNvPr id="11" name="Slide Number Placeholder 5">
            <a:extLst>
              <a:ext uri="{FF2B5EF4-FFF2-40B4-BE49-F238E27FC236}">
                <a16:creationId xmlns:a16="http://schemas.microsoft.com/office/drawing/2014/main" id="{0A051EDD-77BD-E39F-8C81-852D489BBB84}"/>
              </a:ext>
            </a:extLst>
          </p:cNvPr>
          <p:cNvSpPr>
            <a:spLocks noGrp="1"/>
          </p:cNvSpPr>
          <p:nvPr>
            <p:ph type="sldNum" sz="quarter" idx="12"/>
          </p:nvPr>
        </p:nvSpPr>
        <p:spPr>
          <a:xfrm>
            <a:off x="9481741" y="6492240"/>
            <a:ext cx="1141995" cy="365125"/>
          </a:xfrm>
        </p:spPr>
        <p:txBody>
          <a:bodyPr vert="horz" lIns="91440" tIns="45720" rIns="91440" bIns="45720" rtlCol="0" anchor="ctr">
            <a:normAutofit/>
          </a:bodyPr>
          <a:lstStyle/>
          <a:p>
            <a:pPr>
              <a:spcAft>
                <a:spcPts val="600"/>
              </a:spcAft>
            </a:pPr>
            <a:fld id="{3A98EE3D-8CD1-4C3F-BD1C-C98C9596463C}" type="slidenum">
              <a:rPr lang="en-US" smtClean="0">
                <a:solidFill>
                  <a:schemeClr val="tx1">
                    <a:tint val="75000"/>
                  </a:schemeClr>
                </a:solidFill>
              </a:rPr>
              <a:pPr>
                <a:spcAft>
                  <a:spcPts val="600"/>
                </a:spcAft>
              </a:pPr>
              <a:t>16</a:t>
            </a:fld>
            <a:endParaRPr lang="en-US">
              <a:solidFill>
                <a:schemeClr val="tx1">
                  <a:tint val="75000"/>
                </a:schemeClr>
              </a:solidFill>
            </a:endParaRPr>
          </a:p>
        </p:txBody>
      </p:sp>
      <p:graphicFrame>
        <p:nvGraphicFramePr>
          <p:cNvPr id="12" name="Text Placeholder 3">
            <a:extLst>
              <a:ext uri="{FF2B5EF4-FFF2-40B4-BE49-F238E27FC236}">
                <a16:creationId xmlns:a16="http://schemas.microsoft.com/office/drawing/2014/main" id="{F2FE74FC-DC05-1003-18D5-697D196A3594}"/>
              </a:ext>
            </a:extLst>
          </p:cNvPr>
          <p:cNvGraphicFramePr/>
          <p:nvPr>
            <p:extLst>
              <p:ext uri="{D42A27DB-BD31-4B8C-83A1-F6EECF244321}">
                <p14:modId xmlns:p14="http://schemas.microsoft.com/office/powerpoint/2010/main" val="2052550157"/>
              </p:ext>
            </p:extLst>
          </p:nvPr>
        </p:nvGraphicFramePr>
        <p:xfrm>
          <a:off x="5781466" y="1351999"/>
          <a:ext cx="5987644" cy="4382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Rounded Corners 13">
            <a:extLst>
              <a:ext uri="{FF2B5EF4-FFF2-40B4-BE49-F238E27FC236}">
                <a16:creationId xmlns:a16="http://schemas.microsoft.com/office/drawing/2014/main" id="{F720AA6B-A874-DA35-386B-2C697541CA1B}"/>
              </a:ext>
            </a:extLst>
          </p:cNvPr>
          <p:cNvSpPr/>
          <p:nvPr/>
        </p:nvSpPr>
        <p:spPr>
          <a:xfrm>
            <a:off x="6782686" y="2467897"/>
            <a:ext cx="4268945" cy="768809"/>
          </a:xfrm>
          <a:prstGeom prst="roundRect">
            <a:avLst>
              <a:gd name="adj" fmla="val 1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lnSpc>
                <a:spcPct val="200000"/>
              </a:lnSpc>
            </a:pPr>
            <a:r>
              <a:rPr lang="en-US" sz="2000" dirty="0">
                <a:latin typeface="Gill Sans MT(Body)"/>
              </a:rPr>
              <a:t>Chatbot Datasets</a:t>
            </a:r>
          </a:p>
        </p:txBody>
      </p:sp>
      <p:sp>
        <p:nvSpPr>
          <p:cNvPr id="15" name="Rectangle: Rounded Corners 14">
            <a:extLst>
              <a:ext uri="{FF2B5EF4-FFF2-40B4-BE49-F238E27FC236}">
                <a16:creationId xmlns:a16="http://schemas.microsoft.com/office/drawing/2014/main" id="{E9C503B8-45E9-7F71-D6E0-DFA65AD52589}"/>
              </a:ext>
            </a:extLst>
          </p:cNvPr>
          <p:cNvSpPr/>
          <p:nvPr/>
        </p:nvSpPr>
        <p:spPr>
          <a:xfrm>
            <a:off x="6782686" y="4003136"/>
            <a:ext cx="4233202" cy="698935"/>
          </a:xfrm>
          <a:prstGeom prst="roundRect">
            <a:avLst>
              <a:gd name="adj" fmla="val 1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sz="2000" dirty="0">
                <a:latin typeface="Gill Sans MT(Body)"/>
              </a:rPr>
              <a:t>Diagnosis Dataset</a:t>
            </a:r>
          </a:p>
        </p:txBody>
      </p:sp>
    </p:spTree>
    <p:extLst>
      <p:ext uri="{BB962C8B-B14F-4D97-AF65-F5344CB8AC3E}">
        <p14:creationId xmlns:p14="http://schemas.microsoft.com/office/powerpoint/2010/main" val="294973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07417D-A771-0376-707C-DA6788BC5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C39C61DC-80F4-1B44-865C-E5E1CDF53C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 name="Freeform: Shape 3">
              <a:extLst>
                <a:ext uri="{FF2B5EF4-FFF2-40B4-BE49-F238E27FC236}">
                  <a16:creationId xmlns:a16="http://schemas.microsoft.com/office/drawing/2014/main" id="{E341A56F-C3E8-1477-2F78-BAA87700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C565502-B562-90BB-B09E-101FD0F6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4D332EAB-098C-6D8F-FC8C-D76578996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EC925EEE-1301-0F91-EA9D-9BC0249DD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1A8E85-2781-6BE2-4F95-074588E1ECFB}"/>
              </a:ext>
            </a:extLst>
          </p:cNvPr>
          <p:cNvSpPr txBox="1"/>
          <p:nvPr/>
        </p:nvSpPr>
        <p:spPr>
          <a:xfrm>
            <a:off x="280995" y="236124"/>
            <a:ext cx="2415909" cy="646331"/>
          </a:xfrm>
          <a:prstGeom prst="rect">
            <a:avLst/>
          </a:prstGeom>
          <a:noFill/>
        </p:spPr>
        <p:txBody>
          <a:bodyPr wrap="square" rtlCol="0">
            <a:spAutoFit/>
          </a:bodyPr>
          <a:lstStyle/>
          <a:p>
            <a:pPr>
              <a:spcAft>
                <a:spcPts val="600"/>
              </a:spcAft>
            </a:pPr>
            <a:r>
              <a:rPr lang="en-US" sz="3600" dirty="0">
                <a:solidFill>
                  <a:schemeClr val="accent1"/>
                </a:solidFill>
                <a:latin typeface="Gill Sans MT (Headings)"/>
              </a:rPr>
              <a:t>Datasets</a:t>
            </a:r>
          </a:p>
        </p:txBody>
      </p:sp>
      <p:sp>
        <p:nvSpPr>
          <p:cNvPr id="9" name="TextBox 8">
            <a:extLst>
              <a:ext uri="{FF2B5EF4-FFF2-40B4-BE49-F238E27FC236}">
                <a16:creationId xmlns:a16="http://schemas.microsoft.com/office/drawing/2014/main" id="{21F299B7-11AA-98CD-EAEF-8272A8837DB0}"/>
              </a:ext>
            </a:extLst>
          </p:cNvPr>
          <p:cNvSpPr txBox="1"/>
          <p:nvPr/>
        </p:nvSpPr>
        <p:spPr>
          <a:xfrm>
            <a:off x="280995" y="925155"/>
            <a:ext cx="5446619" cy="400110"/>
          </a:xfrm>
          <a:prstGeom prst="rect">
            <a:avLst/>
          </a:prstGeom>
          <a:noFill/>
        </p:spPr>
        <p:txBody>
          <a:bodyPr wrap="square" rtlCol="0">
            <a:spAutoFit/>
          </a:bodyPr>
          <a:lstStyle/>
          <a:p>
            <a:pPr defTabSz="804672">
              <a:spcAft>
                <a:spcPts val="600"/>
              </a:spcAft>
            </a:pPr>
            <a:r>
              <a:rPr lang="en-US" sz="2000" b="1" kern="1200" dirty="0">
                <a:solidFill>
                  <a:schemeClr val="accent2"/>
                </a:solidFill>
                <a:latin typeface="Gill Sans MT((Headers)"/>
              </a:rPr>
              <a:t>Chatbot </a:t>
            </a:r>
            <a:r>
              <a:rPr lang="en-US" sz="2000" b="1" dirty="0">
                <a:solidFill>
                  <a:schemeClr val="accent2"/>
                </a:solidFill>
                <a:latin typeface="Gill Sans MT((Headers)"/>
              </a:rPr>
              <a:t>First Dataset</a:t>
            </a:r>
          </a:p>
        </p:txBody>
      </p:sp>
      <p:sp>
        <p:nvSpPr>
          <p:cNvPr id="10" name="TextBox 9">
            <a:extLst>
              <a:ext uri="{FF2B5EF4-FFF2-40B4-BE49-F238E27FC236}">
                <a16:creationId xmlns:a16="http://schemas.microsoft.com/office/drawing/2014/main" id="{3EC15C04-11B3-1850-A156-9DFCA1ECDEFB}"/>
              </a:ext>
            </a:extLst>
          </p:cNvPr>
          <p:cNvSpPr txBox="1"/>
          <p:nvPr/>
        </p:nvSpPr>
        <p:spPr>
          <a:xfrm>
            <a:off x="634055" y="1446830"/>
            <a:ext cx="6728180" cy="1400383"/>
          </a:xfrm>
          <a:prstGeom prst="rect">
            <a:avLst/>
          </a:prstGeom>
          <a:noFill/>
        </p:spPr>
        <p:txBody>
          <a:bodyPr wrap="square" rtlCol="0">
            <a:spAutoFit/>
          </a:bodyPr>
          <a:lstStyle/>
          <a:p>
            <a:pPr marL="285750" indent="-285750" defTabSz="804672">
              <a:spcAft>
                <a:spcPts val="600"/>
              </a:spcAft>
              <a:buClr>
                <a:srgbClr val="156082"/>
              </a:buClr>
              <a:buFont typeface="Wingdings" panose="05000000000000000000" pitchFamily="2" charset="2"/>
              <a:buChar char="v"/>
            </a:pPr>
            <a:r>
              <a:rPr lang="en-US" sz="2000" kern="1200" dirty="0">
                <a:solidFill>
                  <a:schemeClr val="tx1"/>
                </a:solidFill>
                <a:latin typeface="Gill Sans MT(Body)"/>
              </a:rPr>
              <a:t>Healthcare Q &amp;A dataset (MAQA) collected from various websites.</a:t>
            </a:r>
          </a:p>
          <a:p>
            <a:pPr marL="285750" indent="-285750" defTabSz="804672">
              <a:spcAft>
                <a:spcPts val="600"/>
              </a:spcAft>
              <a:buClr>
                <a:srgbClr val="156082"/>
              </a:buClr>
              <a:buFont typeface="Wingdings" panose="05000000000000000000" pitchFamily="2" charset="2"/>
              <a:buChar char="v"/>
            </a:pPr>
            <a:r>
              <a:rPr lang="en-US" sz="2000" kern="1200" dirty="0">
                <a:solidFill>
                  <a:schemeClr val="tx1"/>
                </a:solidFill>
                <a:latin typeface="Gill Sans MT(Body)"/>
              </a:rPr>
              <a:t> The dataset consists of more than 430k questions distributed into 20 medical specializations</a:t>
            </a:r>
            <a:endParaRPr lang="en-US" sz="2800" dirty="0">
              <a:latin typeface="Gill Sans MT(Body)"/>
            </a:endParaRPr>
          </a:p>
        </p:txBody>
      </p:sp>
      <p:sp>
        <p:nvSpPr>
          <p:cNvPr id="11" name="Rectangle 10">
            <a:extLst>
              <a:ext uri="{FF2B5EF4-FFF2-40B4-BE49-F238E27FC236}">
                <a16:creationId xmlns:a16="http://schemas.microsoft.com/office/drawing/2014/main" id="{801A8B74-0849-8CED-7AF6-625156AE1BAF}"/>
              </a:ext>
            </a:extLst>
          </p:cNvPr>
          <p:cNvSpPr/>
          <p:nvPr/>
        </p:nvSpPr>
        <p:spPr>
          <a:xfrm>
            <a:off x="0" y="4673081"/>
            <a:ext cx="12192000" cy="21901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2F4848D6-738C-11BB-A833-7038025A3899}"/>
              </a:ext>
            </a:extLst>
          </p:cNvPr>
          <p:cNvGraphicFramePr>
            <a:graphicFrameLocks noGrp="1"/>
          </p:cNvGraphicFramePr>
          <p:nvPr>
            <p:extLst>
              <p:ext uri="{D42A27DB-BD31-4B8C-83A1-F6EECF244321}">
                <p14:modId xmlns:p14="http://schemas.microsoft.com/office/powerpoint/2010/main" val="3600917851"/>
              </p:ext>
            </p:extLst>
          </p:nvPr>
        </p:nvGraphicFramePr>
        <p:xfrm>
          <a:off x="485904" y="4392478"/>
          <a:ext cx="11220191" cy="1467426"/>
        </p:xfrm>
        <a:graphic>
          <a:graphicData uri="http://schemas.openxmlformats.org/drawingml/2006/table">
            <a:tbl>
              <a:tblPr firstRow="1" bandRow="1">
                <a:tableStyleId>{5C22544A-7EE6-4342-B048-85BDC9FD1C3A}</a:tableStyleId>
              </a:tblPr>
              <a:tblGrid>
                <a:gridCol w="1400247">
                  <a:extLst>
                    <a:ext uri="{9D8B030D-6E8A-4147-A177-3AD203B41FA5}">
                      <a16:colId xmlns:a16="http://schemas.microsoft.com/office/drawing/2014/main" val="700033830"/>
                    </a:ext>
                  </a:extLst>
                </a:gridCol>
                <a:gridCol w="3411735">
                  <a:extLst>
                    <a:ext uri="{9D8B030D-6E8A-4147-A177-3AD203B41FA5}">
                      <a16:colId xmlns:a16="http://schemas.microsoft.com/office/drawing/2014/main" val="2612423926"/>
                    </a:ext>
                  </a:extLst>
                </a:gridCol>
                <a:gridCol w="1760405">
                  <a:extLst>
                    <a:ext uri="{9D8B030D-6E8A-4147-A177-3AD203B41FA5}">
                      <a16:colId xmlns:a16="http://schemas.microsoft.com/office/drawing/2014/main" val="584982895"/>
                    </a:ext>
                  </a:extLst>
                </a:gridCol>
                <a:gridCol w="1737496">
                  <a:extLst>
                    <a:ext uri="{9D8B030D-6E8A-4147-A177-3AD203B41FA5}">
                      <a16:colId xmlns:a16="http://schemas.microsoft.com/office/drawing/2014/main" val="1031253494"/>
                    </a:ext>
                  </a:extLst>
                </a:gridCol>
                <a:gridCol w="1284241">
                  <a:extLst>
                    <a:ext uri="{9D8B030D-6E8A-4147-A177-3AD203B41FA5}">
                      <a16:colId xmlns:a16="http://schemas.microsoft.com/office/drawing/2014/main" val="1952704592"/>
                    </a:ext>
                  </a:extLst>
                </a:gridCol>
                <a:gridCol w="1626067">
                  <a:extLst>
                    <a:ext uri="{9D8B030D-6E8A-4147-A177-3AD203B41FA5}">
                      <a16:colId xmlns:a16="http://schemas.microsoft.com/office/drawing/2014/main" val="2821039327"/>
                    </a:ext>
                  </a:extLst>
                </a:gridCol>
              </a:tblGrid>
              <a:tr h="270137">
                <a:tc>
                  <a:txBody>
                    <a:bodyPr/>
                    <a:lstStyle/>
                    <a:p>
                      <a:pPr algn="ctr"/>
                      <a:r>
                        <a:rPr lang="en-US" sz="1200" dirty="0">
                          <a:solidFill>
                            <a:schemeClr val="tx1">
                              <a:lumMod val="95000"/>
                              <a:lumOff val="5000"/>
                            </a:schemeClr>
                          </a:solidFill>
                          <a:latin typeface="Gill Sans MT(Body)"/>
                        </a:rPr>
                        <a:t>Question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a:solidFill>
                            <a:schemeClr val="tx1">
                              <a:lumMod val="95000"/>
                              <a:lumOff val="5000"/>
                            </a:schemeClr>
                          </a:solidFill>
                          <a:latin typeface="Gill Sans MT(Body)"/>
                        </a:rPr>
                        <a:t>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err="1">
                          <a:solidFill>
                            <a:schemeClr val="tx1">
                              <a:lumMod val="95000"/>
                              <a:lumOff val="5000"/>
                            </a:schemeClr>
                          </a:solidFill>
                        </a:rPr>
                        <a:t>q_body_count</a:t>
                      </a:r>
                      <a:endParaRPr lang="en-US" sz="1200" dirty="0">
                        <a:solidFill>
                          <a:schemeClr val="tx1">
                            <a:lumMod val="95000"/>
                            <a:lumOff val="5000"/>
                          </a:schemeClr>
                        </a:solidFill>
                        <a:latin typeface="Gill Sans MT(Body)"/>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err="1">
                          <a:solidFill>
                            <a:schemeClr val="tx1">
                              <a:lumMod val="95000"/>
                              <a:lumOff val="5000"/>
                            </a:schemeClr>
                          </a:solidFill>
                        </a:rPr>
                        <a:t>a_body_count</a:t>
                      </a:r>
                      <a:endParaRPr lang="en-US" sz="1200" dirty="0">
                        <a:solidFill>
                          <a:schemeClr val="tx1">
                            <a:lumMod val="95000"/>
                            <a:lumOff val="5000"/>
                          </a:schemeClr>
                        </a:solidFill>
                        <a:latin typeface="Gill Sans MT(Body)"/>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a:solidFill>
                            <a:schemeClr val="tx1">
                              <a:lumMod val="95000"/>
                              <a:lumOff val="5000"/>
                            </a:schemeClr>
                          </a:solidFill>
                          <a:latin typeface="Gill Sans MT(Body)"/>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err="1">
                          <a:solidFill>
                            <a:schemeClr val="tx1">
                              <a:lumMod val="95000"/>
                              <a:lumOff val="5000"/>
                            </a:schemeClr>
                          </a:solidFill>
                          <a:latin typeface="Gill Sans MT(Body)"/>
                        </a:rPr>
                        <a:t>category_id</a:t>
                      </a:r>
                      <a:endParaRPr lang="en-US" sz="1200" dirty="0">
                        <a:solidFill>
                          <a:schemeClr val="tx1">
                            <a:lumMod val="95000"/>
                            <a:lumOff val="5000"/>
                          </a:schemeClr>
                        </a:solidFill>
                        <a:latin typeface="Gill Sans MT(Body)"/>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extLst>
                  <a:ext uri="{0D108BD9-81ED-4DB2-BD59-A6C34878D82A}">
                    <a16:rowId xmlns:a16="http://schemas.microsoft.com/office/drawing/2014/main" val="3162304396"/>
                  </a:ext>
                </a:extLst>
              </a:tr>
              <a:tr h="1193106">
                <a:tc>
                  <a:txBody>
                    <a:bodyPr/>
                    <a:lstStyle/>
                    <a:p>
                      <a:pPr algn="ctr" rtl="1" fontAlgn="b">
                        <a:lnSpc>
                          <a:spcPct val="100000"/>
                        </a:lnSpc>
                      </a:pPr>
                      <a:r>
                        <a:rPr lang="ar-EG" sz="1580" b="0" i="0" u="none" strike="noStrike" dirty="0">
                          <a:solidFill>
                            <a:srgbClr val="000000"/>
                          </a:solidFill>
                          <a:effectLst/>
                          <a:latin typeface="Gill Sans MT(Body)"/>
                        </a:rPr>
                        <a:t>حشو </a:t>
                      </a:r>
                      <a:r>
                        <a:rPr lang="ar-EG" sz="1580" b="0" i="0" u="sng" strike="noStrike" dirty="0">
                          <a:solidFill>
                            <a:srgbClr val="000000"/>
                          </a:solidFill>
                          <a:effectLst/>
                          <a:latin typeface="Gill Sans MT(Body)"/>
                        </a:rPr>
                        <a:t>السن </a:t>
                      </a:r>
                      <a:r>
                        <a:rPr lang="ar-EG" sz="1580" b="0" i="0" u="none" strike="noStrike" kern="1200" dirty="0">
                          <a:solidFill>
                            <a:srgbClr val="000000"/>
                          </a:solidFill>
                          <a:effectLst/>
                          <a:latin typeface="Gill Sans MT(Body)"/>
                          <a:ea typeface="+mn-ea"/>
                          <a:cs typeface="+mn-cs"/>
                        </a:rPr>
                        <a:t>عصب ولكن اشعر بالم عند للا</a:t>
                      </a:r>
                      <a:r>
                        <a:rPr lang="ar-EG" sz="1580" b="0" i="0" u="none" strike="noStrike" dirty="0">
                          <a:solidFill>
                            <a:srgbClr val="000000"/>
                          </a:solidFill>
                          <a:effectLst/>
                          <a:latin typeface="Gill Sans MT(Body)"/>
                        </a:rPr>
                        <a:t>كل</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lnSpc>
                          <a:spcPct val="100000"/>
                        </a:lnSpc>
                      </a:pPr>
                      <a:r>
                        <a:rPr lang="ar-EG" sz="1580" b="0" i="0" u="none" strike="noStrike" dirty="0">
                          <a:solidFill>
                            <a:srgbClr val="000000"/>
                          </a:solidFill>
                          <a:effectLst/>
                          <a:latin typeface="Gill Sans MT(Body)"/>
                        </a:rPr>
                        <a:t>ان الشعور بالم عند تناول الطعام بعد اجراء معالجه لبيع للسن يحتاج لاجراء صوره اشعه لكي توضح نتيجه الاجراء وننصه بالعوده الي الطبيب المعالج</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lnSpc>
                          <a:spcPct val="300000"/>
                        </a:lnSpc>
                      </a:pPr>
                      <a:r>
                        <a:rPr lang="en-US" sz="1400" kern="1200" dirty="0">
                          <a:solidFill>
                            <a:schemeClr val="dk1"/>
                          </a:solidFill>
                          <a:latin typeface="+mn-lt"/>
                          <a:ea typeface="+mn-ea"/>
                          <a:cs typeface="+mn-cs"/>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300000"/>
                        </a:lnSpc>
                      </a:pPr>
                      <a:r>
                        <a:rPr lang="en-US" sz="14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lnSpc>
                          <a:spcPct val="300000"/>
                        </a:lnSpc>
                      </a:pPr>
                      <a:r>
                        <a:rPr lang="ar-EG" sz="1400" b="0" i="0" u="none" strike="noStrike" dirty="0">
                          <a:solidFill>
                            <a:srgbClr val="000000"/>
                          </a:solidFill>
                          <a:effectLst/>
                          <a:latin typeface="Gill Sans MT(Body)"/>
                        </a:rPr>
                        <a:t>طب الاسنان</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300000"/>
                        </a:lnSpc>
                      </a:pPr>
                      <a:r>
                        <a:rPr lang="en-US" sz="14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3731359"/>
                  </a:ext>
                </a:extLst>
              </a:tr>
            </a:tbl>
          </a:graphicData>
        </a:graphic>
      </p:graphicFrame>
      <p:pic>
        <p:nvPicPr>
          <p:cNvPr id="13" name="Picture 12">
            <a:extLst>
              <a:ext uri="{FF2B5EF4-FFF2-40B4-BE49-F238E27FC236}">
                <a16:creationId xmlns:a16="http://schemas.microsoft.com/office/drawing/2014/main" id="{D2CD16F3-B5FB-D8DF-0B54-B9317A740F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24016" y="2304801"/>
            <a:ext cx="4033158" cy="4504321"/>
          </a:xfrm>
          <a:prstGeom prst="rect">
            <a:avLst/>
          </a:prstGeom>
        </p:spPr>
      </p:pic>
      <p:pic>
        <p:nvPicPr>
          <p:cNvPr id="14" name="Picture 13" descr="A black and white text on a white background&#10;&#10;Description automatically generated">
            <a:extLst>
              <a:ext uri="{FF2B5EF4-FFF2-40B4-BE49-F238E27FC236}">
                <a16:creationId xmlns:a16="http://schemas.microsoft.com/office/drawing/2014/main" id="{4210127B-F488-450A-7874-88CC8D952D30}"/>
              </a:ext>
            </a:extLst>
          </p:cNvPr>
          <p:cNvPicPr>
            <a:picLocks noChangeAspect="1"/>
          </p:cNvPicPr>
          <p:nvPr/>
        </p:nvPicPr>
        <p:blipFill>
          <a:blip r:embed="rId3"/>
          <a:stretch>
            <a:fillRect/>
          </a:stretch>
        </p:blipFill>
        <p:spPr>
          <a:xfrm>
            <a:off x="1712983" y="4011395"/>
            <a:ext cx="5039602" cy="1594961"/>
          </a:xfrm>
          <a:prstGeom prst="rect">
            <a:avLst/>
          </a:prstGeom>
        </p:spPr>
      </p:pic>
      <p:sp>
        <p:nvSpPr>
          <p:cNvPr id="15" name="Speech Bubble: Rectangle with Corners Rounded 14">
            <a:extLst>
              <a:ext uri="{FF2B5EF4-FFF2-40B4-BE49-F238E27FC236}">
                <a16:creationId xmlns:a16="http://schemas.microsoft.com/office/drawing/2014/main" id="{FDAEE694-3DF4-F480-B530-B6084BC4BC89}"/>
              </a:ext>
            </a:extLst>
          </p:cNvPr>
          <p:cNvSpPr/>
          <p:nvPr/>
        </p:nvSpPr>
        <p:spPr>
          <a:xfrm>
            <a:off x="6752585" y="2012064"/>
            <a:ext cx="5008894" cy="1785051"/>
          </a:xfrm>
          <a:prstGeom prst="wedgeRoundRectCallout">
            <a:avLst>
              <a:gd name="adj1" fmla="val -59144"/>
              <a:gd name="adj2" fmla="val -25453"/>
              <a:gd name="adj3" fmla="val 16667"/>
            </a:avLst>
          </a:prstGeom>
          <a:solidFill>
            <a:srgbClr val="99BED7"/>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bg1"/>
                </a:solidFill>
                <a:latin typeface="Gill Sans MT" panose="020B0502020104020203" pitchFamily="34" charset="0"/>
              </a:rPr>
              <a:t>We used the entire data of 20 categories to initiate chatbot unbalanced dataset.</a:t>
            </a:r>
          </a:p>
        </p:txBody>
      </p:sp>
      <p:sp>
        <p:nvSpPr>
          <p:cNvPr id="16" name="Rectangle 15">
            <a:extLst>
              <a:ext uri="{FF2B5EF4-FFF2-40B4-BE49-F238E27FC236}">
                <a16:creationId xmlns:a16="http://schemas.microsoft.com/office/drawing/2014/main" id="{29D249B2-A5D3-BB78-B311-F158492D6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FEF261F6-4EE2-0A02-A8C4-5118287C086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8" name="Freeform: Shape 17">
              <a:extLst>
                <a:ext uri="{FF2B5EF4-FFF2-40B4-BE49-F238E27FC236}">
                  <a16:creationId xmlns:a16="http://schemas.microsoft.com/office/drawing/2014/main" id="{7D3ED008-5D81-7C45-D876-72A149FDFA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A5C456-DF5F-0709-1260-50DF23273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A8FDD252-9329-91D9-3F7D-C7BD0C89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52186E6-3779-CC24-08E5-F4CAF61F1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6EB2C73-B23F-394D-A976-AC43942644C6}"/>
              </a:ext>
            </a:extLst>
          </p:cNvPr>
          <p:cNvSpPr txBox="1"/>
          <p:nvPr/>
        </p:nvSpPr>
        <p:spPr>
          <a:xfrm>
            <a:off x="280995" y="236124"/>
            <a:ext cx="2415909" cy="646331"/>
          </a:xfrm>
          <a:prstGeom prst="rect">
            <a:avLst/>
          </a:prstGeom>
          <a:noFill/>
        </p:spPr>
        <p:txBody>
          <a:bodyPr wrap="square" rtlCol="0">
            <a:spAutoFit/>
          </a:bodyPr>
          <a:lstStyle/>
          <a:p>
            <a:pPr>
              <a:spcAft>
                <a:spcPts val="600"/>
              </a:spcAft>
            </a:pPr>
            <a:r>
              <a:rPr lang="en-US" sz="3600" dirty="0">
                <a:solidFill>
                  <a:schemeClr val="accent1"/>
                </a:solidFill>
                <a:latin typeface="Gill Sans MT (Headings)"/>
              </a:rPr>
              <a:t>Datasets</a:t>
            </a:r>
          </a:p>
        </p:txBody>
      </p:sp>
      <p:sp>
        <p:nvSpPr>
          <p:cNvPr id="23" name="TextBox 22">
            <a:extLst>
              <a:ext uri="{FF2B5EF4-FFF2-40B4-BE49-F238E27FC236}">
                <a16:creationId xmlns:a16="http://schemas.microsoft.com/office/drawing/2014/main" id="{E69A263B-CA7F-6204-D665-4FCA7F88F1C5}"/>
              </a:ext>
            </a:extLst>
          </p:cNvPr>
          <p:cNvSpPr txBox="1"/>
          <p:nvPr/>
        </p:nvSpPr>
        <p:spPr>
          <a:xfrm>
            <a:off x="280995" y="925155"/>
            <a:ext cx="5446619" cy="400110"/>
          </a:xfrm>
          <a:prstGeom prst="rect">
            <a:avLst/>
          </a:prstGeom>
          <a:noFill/>
        </p:spPr>
        <p:txBody>
          <a:bodyPr wrap="square" rtlCol="0">
            <a:spAutoFit/>
          </a:bodyPr>
          <a:lstStyle/>
          <a:p>
            <a:pPr defTabSz="804672">
              <a:spcAft>
                <a:spcPts val="600"/>
              </a:spcAft>
            </a:pPr>
            <a:r>
              <a:rPr lang="en-US" sz="2000" b="1" kern="1200" dirty="0">
                <a:solidFill>
                  <a:schemeClr val="accent2"/>
                </a:solidFill>
                <a:latin typeface="Gill Sans MT((Headers)"/>
              </a:rPr>
              <a:t>Chatbot </a:t>
            </a:r>
            <a:r>
              <a:rPr lang="en-US" sz="2000" b="1" dirty="0">
                <a:solidFill>
                  <a:schemeClr val="accent2"/>
                </a:solidFill>
                <a:latin typeface="Gill Sans MT((Headers)"/>
              </a:rPr>
              <a:t>First Dataset</a:t>
            </a:r>
          </a:p>
        </p:txBody>
      </p:sp>
      <p:sp>
        <p:nvSpPr>
          <p:cNvPr id="24" name="TextBox 23">
            <a:extLst>
              <a:ext uri="{FF2B5EF4-FFF2-40B4-BE49-F238E27FC236}">
                <a16:creationId xmlns:a16="http://schemas.microsoft.com/office/drawing/2014/main" id="{FE6909F1-0930-B40F-00F2-6D29D91989B6}"/>
              </a:ext>
            </a:extLst>
          </p:cNvPr>
          <p:cNvSpPr txBox="1"/>
          <p:nvPr/>
        </p:nvSpPr>
        <p:spPr>
          <a:xfrm>
            <a:off x="634055" y="1446830"/>
            <a:ext cx="6728180" cy="1400383"/>
          </a:xfrm>
          <a:prstGeom prst="rect">
            <a:avLst/>
          </a:prstGeom>
          <a:noFill/>
        </p:spPr>
        <p:txBody>
          <a:bodyPr wrap="square" rtlCol="0">
            <a:spAutoFit/>
          </a:bodyPr>
          <a:lstStyle/>
          <a:p>
            <a:pPr marL="285750" indent="-285750" defTabSz="804672">
              <a:spcAft>
                <a:spcPts val="600"/>
              </a:spcAft>
              <a:buClr>
                <a:srgbClr val="156082"/>
              </a:buClr>
              <a:buFont typeface="Wingdings" panose="05000000000000000000" pitchFamily="2" charset="2"/>
              <a:buChar char="v"/>
            </a:pPr>
            <a:r>
              <a:rPr lang="en-US" sz="2000" kern="1200" dirty="0">
                <a:solidFill>
                  <a:schemeClr val="tx1"/>
                </a:solidFill>
                <a:latin typeface="Gill Sans MT(Body)"/>
              </a:rPr>
              <a:t>Healthcare Q &amp;A dataset (MAQA) collected from various websites.</a:t>
            </a:r>
          </a:p>
          <a:p>
            <a:pPr marL="285750" indent="-285750" defTabSz="804672">
              <a:spcAft>
                <a:spcPts val="600"/>
              </a:spcAft>
              <a:buClr>
                <a:srgbClr val="156082"/>
              </a:buClr>
              <a:buFont typeface="Wingdings" panose="05000000000000000000" pitchFamily="2" charset="2"/>
              <a:buChar char="v"/>
            </a:pPr>
            <a:r>
              <a:rPr lang="en-US" sz="2000" kern="1200" dirty="0">
                <a:solidFill>
                  <a:schemeClr val="tx1"/>
                </a:solidFill>
                <a:latin typeface="Gill Sans MT(Body)"/>
              </a:rPr>
              <a:t> The dataset consists of more than 430k questions distributed into 20 medical specializations</a:t>
            </a:r>
            <a:endParaRPr lang="en-US" sz="2800" dirty="0">
              <a:latin typeface="Gill Sans MT(Body)"/>
            </a:endParaRPr>
          </a:p>
        </p:txBody>
      </p:sp>
      <p:sp>
        <p:nvSpPr>
          <p:cNvPr id="25" name="Rectangle 24">
            <a:extLst>
              <a:ext uri="{FF2B5EF4-FFF2-40B4-BE49-F238E27FC236}">
                <a16:creationId xmlns:a16="http://schemas.microsoft.com/office/drawing/2014/main" id="{38F99B6A-3CA1-64D4-F09A-74325C9F8B4F}"/>
              </a:ext>
            </a:extLst>
          </p:cNvPr>
          <p:cNvSpPr/>
          <p:nvPr/>
        </p:nvSpPr>
        <p:spPr>
          <a:xfrm>
            <a:off x="0" y="4673081"/>
            <a:ext cx="12192000" cy="21901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E4E7DC55-BFBB-C170-2F2C-95E88B2C38E1}"/>
              </a:ext>
            </a:extLst>
          </p:cNvPr>
          <p:cNvGraphicFramePr>
            <a:graphicFrameLocks noGrp="1"/>
          </p:cNvGraphicFramePr>
          <p:nvPr>
            <p:extLst>
              <p:ext uri="{D42A27DB-BD31-4B8C-83A1-F6EECF244321}">
                <p14:modId xmlns:p14="http://schemas.microsoft.com/office/powerpoint/2010/main" val="3294611016"/>
              </p:ext>
            </p:extLst>
          </p:nvPr>
        </p:nvGraphicFramePr>
        <p:xfrm>
          <a:off x="485904" y="4392478"/>
          <a:ext cx="11220191" cy="1467426"/>
        </p:xfrm>
        <a:graphic>
          <a:graphicData uri="http://schemas.openxmlformats.org/drawingml/2006/table">
            <a:tbl>
              <a:tblPr firstRow="1" bandRow="1">
                <a:tableStyleId>{5C22544A-7EE6-4342-B048-85BDC9FD1C3A}</a:tableStyleId>
              </a:tblPr>
              <a:tblGrid>
                <a:gridCol w="1400247">
                  <a:extLst>
                    <a:ext uri="{9D8B030D-6E8A-4147-A177-3AD203B41FA5}">
                      <a16:colId xmlns:a16="http://schemas.microsoft.com/office/drawing/2014/main" val="700033830"/>
                    </a:ext>
                  </a:extLst>
                </a:gridCol>
                <a:gridCol w="3411735">
                  <a:extLst>
                    <a:ext uri="{9D8B030D-6E8A-4147-A177-3AD203B41FA5}">
                      <a16:colId xmlns:a16="http://schemas.microsoft.com/office/drawing/2014/main" val="2612423926"/>
                    </a:ext>
                  </a:extLst>
                </a:gridCol>
                <a:gridCol w="1760405">
                  <a:extLst>
                    <a:ext uri="{9D8B030D-6E8A-4147-A177-3AD203B41FA5}">
                      <a16:colId xmlns:a16="http://schemas.microsoft.com/office/drawing/2014/main" val="584982895"/>
                    </a:ext>
                  </a:extLst>
                </a:gridCol>
                <a:gridCol w="1737496">
                  <a:extLst>
                    <a:ext uri="{9D8B030D-6E8A-4147-A177-3AD203B41FA5}">
                      <a16:colId xmlns:a16="http://schemas.microsoft.com/office/drawing/2014/main" val="1031253494"/>
                    </a:ext>
                  </a:extLst>
                </a:gridCol>
                <a:gridCol w="1284241">
                  <a:extLst>
                    <a:ext uri="{9D8B030D-6E8A-4147-A177-3AD203B41FA5}">
                      <a16:colId xmlns:a16="http://schemas.microsoft.com/office/drawing/2014/main" val="1952704592"/>
                    </a:ext>
                  </a:extLst>
                </a:gridCol>
                <a:gridCol w="1626067">
                  <a:extLst>
                    <a:ext uri="{9D8B030D-6E8A-4147-A177-3AD203B41FA5}">
                      <a16:colId xmlns:a16="http://schemas.microsoft.com/office/drawing/2014/main" val="2821039327"/>
                    </a:ext>
                  </a:extLst>
                </a:gridCol>
              </a:tblGrid>
              <a:tr h="270137">
                <a:tc>
                  <a:txBody>
                    <a:bodyPr/>
                    <a:lstStyle/>
                    <a:p>
                      <a:pPr algn="ctr"/>
                      <a:r>
                        <a:rPr lang="en-US" sz="1200" dirty="0">
                          <a:solidFill>
                            <a:schemeClr val="tx1">
                              <a:lumMod val="95000"/>
                              <a:lumOff val="5000"/>
                            </a:schemeClr>
                          </a:solidFill>
                          <a:latin typeface="Gill Sans MT(Body)"/>
                        </a:rPr>
                        <a:t>Question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a:solidFill>
                            <a:schemeClr val="tx1">
                              <a:lumMod val="95000"/>
                              <a:lumOff val="5000"/>
                            </a:schemeClr>
                          </a:solidFill>
                          <a:latin typeface="Gill Sans MT(Body)"/>
                        </a:rPr>
                        <a:t>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err="1">
                          <a:solidFill>
                            <a:schemeClr val="tx1">
                              <a:lumMod val="95000"/>
                              <a:lumOff val="5000"/>
                            </a:schemeClr>
                          </a:solidFill>
                        </a:rPr>
                        <a:t>q_body_count</a:t>
                      </a:r>
                      <a:endParaRPr lang="en-US" sz="1200" dirty="0">
                        <a:solidFill>
                          <a:schemeClr val="tx1">
                            <a:lumMod val="95000"/>
                            <a:lumOff val="5000"/>
                          </a:schemeClr>
                        </a:solidFill>
                        <a:latin typeface="Gill Sans MT(Body)"/>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err="1">
                          <a:solidFill>
                            <a:schemeClr val="tx1">
                              <a:lumMod val="95000"/>
                              <a:lumOff val="5000"/>
                            </a:schemeClr>
                          </a:solidFill>
                        </a:rPr>
                        <a:t>a_body_count</a:t>
                      </a:r>
                      <a:endParaRPr lang="en-US" sz="1200" dirty="0">
                        <a:solidFill>
                          <a:schemeClr val="tx1">
                            <a:lumMod val="95000"/>
                            <a:lumOff val="5000"/>
                          </a:schemeClr>
                        </a:solidFill>
                        <a:latin typeface="Gill Sans MT(Body)"/>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a:solidFill>
                            <a:schemeClr val="tx1">
                              <a:lumMod val="95000"/>
                              <a:lumOff val="5000"/>
                            </a:schemeClr>
                          </a:solidFill>
                          <a:latin typeface="Gill Sans MT(Body)"/>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200" dirty="0" err="1">
                          <a:solidFill>
                            <a:schemeClr val="tx1">
                              <a:lumMod val="95000"/>
                              <a:lumOff val="5000"/>
                            </a:schemeClr>
                          </a:solidFill>
                          <a:latin typeface="Gill Sans MT(Body)"/>
                        </a:rPr>
                        <a:t>category_id</a:t>
                      </a:r>
                      <a:endParaRPr lang="en-US" sz="1200" dirty="0">
                        <a:solidFill>
                          <a:schemeClr val="tx1">
                            <a:lumMod val="95000"/>
                            <a:lumOff val="5000"/>
                          </a:schemeClr>
                        </a:solidFill>
                        <a:latin typeface="Gill Sans MT(Body)"/>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extLst>
                  <a:ext uri="{0D108BD9-81ED-4DB2-BD59-A6C34878D82A}">
                    <a16:rowId xmlns:a16="http://schemas.microsoft.com/office/drawing/2014/main" val="3162304396"/>
                  </a:ext>
                </a:extLst>
              </a:tr>
              <a:tr h="1193106">
                <a:tc>
                  <a:txBody>
                    <a:bodyPr/>
                    <a:lstStyle/>
                    <a:p>
                      <a:pPr algn="ctr" rtl="1" fontAlgn="b">
                        <a:lnSpc>
                          <a:spcPct val="100000"/>
                        </a:lnSpc>
                      </a:pPr>
                      <a:r>
                        <a:rPr lang="ar-EG" sz="1580" b="0" i="0" u="none" strike="noStrike" dirty="0">
                          <a:solidFill>
                            <a:srgbClr val="000000"/>
                          </a:solidFill>
                          <a:effectLst/>
                          <a:latin typeface="Gill Sans MT(Body)"/>
                        </a:rPr>
                        <a:t>حشو </a:t>
                      </a:r>
                      <a:r>
                        <a:rPr lang="ar-EG" sz="1580" b="0" i="0" u="sng" strike="noStrike" dirty="0">
                          <a:solidFill>
                            <a:srgbClr val="000000"/>
                          </a:solidFill>
                          <a:effectLst/>
                          <a:latin typeface="Gill Sans MT(Body)"/>
                        </a:rPr>
                        <a:t>السن </a:t>
                      </a:r>
                      <a:r>
                        <a:rPr lang="ar-EG" sz="1580" b="0" i="0" u="none" strike="noStrike" kern="1200" dirty="0">
                          <a:solidFill>
                            <a:srgbClr val="000000"/>
                          </a:solidFill>
                          <a:effectLst/>
                          <a:latin typeface="Gill Sans MT(Body)"/>
                          <a:ea typeface="+mn-ea"/>
                          <a:cs typeface="+mn-cs"/>
                        </a:rPr>
                        <a:t>عصب ولكن اشعر بالم عند للا</a:t>
                      </a:r>
                      <a:r>
                        <a:rPr lang="ar-EG" sz="1580" b="0" i="0" u="none" strike="noStrike" dirty="0">
                          <a:solidFill>
                            <a:srgbClr val="000000"/>
                          </a:solidFill>
                          <a:effectLst/>
                          <a:latin typeface="Gill Sans MT(Body)"/>
                        </a:rPr>
                        <a:t>كل</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lnSpc>
                          <a:spcPct val="100000"/>
                        </a:lnSpc>
                      </a:pPr>
                      <a:r>
                        <a:rPr lang="ar-EG" sz="1580" b="0" i="0" u="none" strike="noStrike" dirty="0">
                          <a:solidFill>
                            <a:srgbClr val="000000"/>
                          </a:solidFill>
                          <a:effectLst/>
                          <a:latin typeface="Gill Sans MT(Body)"/>
                        </a:rPr>
                        <a:t>ان الشعور بالم عند تناول الطعام بعد اجراء معالجه لبيع للسن يحتاج لاجراء صوره اشعه لكي توضح نتيجه الاجراء وننصه بالعوده الي الطبيب المعالج</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lnSpc>
                          <a:spcPct val="300000"/>
                        </a:lnSpc>
                      </a:pPr>
                      <a:r>
                        <a:rPr lang="en-US" sz="1400" kern="1200" dirty="0">
                          <a:solidFill>
                            <a:schemeClr val="dk1"/>
                          </a:solidFill>
                          <a:latin typeface="+mn-lt"/>
                          <a:ea typeface="+mn-ea"/>
                          <a:cs typeface="+mn-cs"/>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300000"/>
                        </a:lnSpc>
                      </a:pPr>
                      <a:r>
                        <a:rPr lang="en-US" sz="14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lnSpc>
                          <a:spcPct val="300000"/>
                        </a:lnSpc>
                      </a:pPr>
                      <a:r>
                        <a:rPr lang="ar-EG" sz="1400" b="0" i="0" u="none" strike="noStrike" dirty="0">
                          <a:solidFill>
                            <a:srgbClr val="000000"/>
                          </a:solidFill>
                          <a:effectLst/>
                          <a:latin typeface="Gill Sans MT(Body)"/>
                        </a:rPr>
                        <a:t>طب الاسنان</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300000"/>
                        </a:lnSpc>
                      </a:pPr>
                      <a:r>
                        <a:rPr lang="en-US" sz="14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3731359"/>
                  </a:ext>
                </a:extLst>
              </a:tr>
            </a:tbl>
          </a:graphicData>
        </a:graphic>
      </p:graphicFrame>
      <p:pic>
        <p:nvPicPr>
          <p:cNvPr id="27" name="Picture 26">
            <a:extLst>
              <a:ext uri="{FF2B5EF4-FFF2-40B4-BE49-F238E27FC236}">
                <a16:creationId xmlns:a16="http://schemas.microsoft.com/office/drawing/2014/main" id="{ABA54DE7-340A-9B7A-A366-13126C82F6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24016" y="2304801"/>
            <a:ext cx="4033158" cy="4504321"/>
          </a:xfrm>
          <a:prstGeom prst="rect">
            <a:avLst/>
          </a:prstGeom>
        </p:spPr>
      </p:pic>
      <p:pic>
        <p:nvPicPr>
          <p:cNvPr id="28" name="Picture 27" descr="A black and white text on a white background&#10;&#10;Description automatically generated">
            <a:extLst>
              <a:ext uri="{FF2B5EF4-FFF2-40B4-BE49-F238E27FC236}">
                <a16:creationId xmlns:a16="http://schemas.microsoft.com/office/drawing/2014/main" id="{23D7E753-3CB8-57F9-5D3C-1D2C1E08986D}"/>
              </a:ext>
            </a:extLst>
          </p:cNvPr>
          <p:cNvPicPr>
            <a:picLocks noChangeAspect="1"/>
          </p:cNvPicPr>
          <p:nvPr/>
        </p:nvPicPr>
        <p:blipFill>
          <a:blip r:embed="rId3"/>
          <a:stretch>
            <a:fillRect/>
          </a:stretch>
        </p:blipFill>
        <p:spPr>
          <a:xfrm>
            <a:off x="1712983" y="4011395"/>
            <a:ext cx="5039602" cy="1594961"/>
          </a:xfrm>
          <a:prstGeom prst="rect">
            <a:avLst/>
          </a:prstGeom>
        </p:spPr>
      </p:pic>
      <p:sp>
        <p:nvSpPr>
          <p:cNvPr id="29" name="Speech Bubble: Rectangle with Corners Rounded 28">
            <a:extLst>
              <a:ext uri="{FF2B5EF4-FFF2-40B4-BE49-F238E27FC236}">
                <a16:creationId xmlns:a16="http://schemas.microsoft.com/office/drawing/2014/main" id="{F4520ACB-B9F5-F744-2E52-CB5D42ABEAF1}"/>
              </a:ext>
            </a:extLst>
          </p:cNvPr>
          <p:cNvSpPr/>
          <p:nvPr/>
        </p:nvSpPr>
        <p:spPr>
          <a:xfrm>
            <a:off x="6752585" y="2012064"/>
            <a:ext cx="5008894" cy="1785051"/>
          </a:xfrm>
          <a:prstGeom prst="wedgeRoundRectCallout">
            <a:avLst>
              <a:gd name="adj1" fmla="val -59144"/>
              <a:gd name="adj2" fmla="val -25453"/>
              <a:gd name="adj3" fmla="val 16667"/>
            </a:avLst>
          </a:prstGeom>
          <a:solidFill>
            <a:srgbClr val="99BED7"/>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bg1"/>
                </a:solidFill>
                <a:latin typeface="Gill Sans MT" panose="020B0502020104020203" pitchFamily="34" charset="0"/>
              </a:rPr>
              <a:t>We used the entire data of 20 categories to initiate chatbot unbalanced dataset.</a:t>
            </a:r>
          </a:p>
        </p:txBody>
      </p:sp>
      <p:graphicFrame>
        <p:nvGraphicFramePr>
          <p:cNvPr id="30" name="Table 29">
            <a:extLst>
              <a:ext uri="{FF2B5EF4-FFF2-40B4-BE49-F238E27FC236}">
                <a16:creationId xmlns:a16="http://schemas.microsoft.com/office/drawing/2014/main" id="{34891ADD-B468-39F2-8245-3BC5FD83CAC3}"/>
              </a:ext>
            </a:extLst>
          </p:cNvPr>
          <p:cNvGraphicFramePr>
            <a:graphicFrameLocks noGrp="1"/>
          </p:cNvGraphicFramePr>
          <p:nvPr>
            <p:extLst>
              <p:ext uri="{D42A27DB-BD31-4B8C-83A1-F6EECF244321}">
                <p14:modId xmlns:p14="http://schemas.microsoft.com/office/powerpoint/2010/main" val="960723168"/>
              </p:ext>
            </p:extLst>
          </p:nvPr>
        </p:nvGraphicFramePr>
        <p:xfrm>
          <a:off x="8157998" y="1446830"/>
          <a:ext cx="2946896" cy="2350286"/>
        </p:xfrm>
        <a:graphic>
          <a:graphicData uri="http://schemas.openxmlformats.org/drawingml/2006/table">
            <a:tbl>
              <a:tblPr firstRow="1" firstCol="1" bandRow="1">
                <a:tableStyleId>{3B4B98B0-60AC-42C2-AFA5-B58CD77FA1E5}</a:tableStyleId>
              </a:tblPr>
              <a:tblGrid>
                <a:gridCol w="1818075">
                  <a:extLst>
                    <a:ext uri="{9D8B030D-6E8A-4147-A177-3AD203B41FA5}">
                      <a16:colId xmlns:a16="http://schemas.microsoft.com/office/drawing/2014/main" val="853449521"/>
                    </a:ext>
                  </a:extLst>
                </a:gridCol>
                <a:gridCol w="592070">
                  <a:extLst>
                    <a:ext uri="{9D8B030D-6E8A-4147-A177-3AD203B41FA5}">
                      <a16:colId xmlns:a16="http://schemas.microsoft.com/office/drawing/2014/main" val="2051281921"/>
                    </a:ext>
                  </a:extLst>
                </a:gridCol>
                <a:gridCol w="536751">
                  <a:extLst>
                    <a:ext uri="{9D8B030D-6E8A-4147-A177-3AD203B41FA5}">
                      <a16:colId xmlns:a16="http://schemas.microsoft.com/office/drawing/2014/main" val="127797465"/>
                    </a:ext>
                  </a:extLst>
                </a:gridCol>
              </a:tblGrid>
              <a:tr h="188974">
                <a:tc>
                  <a:txBody>
                    <a:bodyPr/>
                    <a:lstStyle/>
                    <a:p>
                      <a:pPr marL="0" marR="0" algn="just">
                        <a:spcBef>
                          <a:spcPts val="0"/>
                        </a:spcBef>
                        <a:spcAft>
                          <a:spcPts val="0"/>
                        </a:spcAft>
                      </a:pPr>
                      <a:r>
                        <a:rPr lang="en-US" sz="1000">
                          <a:effectLst/>
                        </a:rPr>
                        <a:t>Command</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just">
                        <a:spcBef>
                          <a:spcPts val="0"/>
                        </a:spcBef>
                        <a:spcAft>
                          <a:spcPts val="0"/>
                        </a:spcAft>
                      </a:pPr>
                      <a:r>
                        <a:rPr lang="en-US" sz="1000">
                          <a:effectLst/>
                        </a:rPr>
                        <a:t>Number</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just">
                        <a:spcBef>
                          <a:spcPts val="0"/>
                        </a:spcBef>
                        <a:spcAft>
                          <a:spcPts val="0"/>
                        </a:spcAft>
                      </a:pPr>
                      <a:r>
                        <a:rPr lang="en-US" sz="1000">
                          <a:effectLst/>
                        </a:rPr>
                        <a:t>Appear</a:t>
                      </a:r>
                      <a:endParaRPr lang="en-US" sz="100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1430401084"/>
                  </a:ext>
                </a:extLst>
              </a:tr>
              <a:tr h="317160">
                <a:tc>
                  <a:txBody>
                    <a:bodyPr/>
                    <a:lstStyle/>
                    <a:p>
                      <a:pPr marL="0" marR="0" algn="just">
                        <a:spcBef>
                          <a:spcPts val="0"/>
                        </a:spcBef>
                        <a:spcAft>
                          <a:spcPts val="0"/>
                        </a:spcAft>
                      </a:pPr>
                      <a:r>
                        <a:rPr lang="en-US" sz="1000">
                          <a:effectLst/>
                        </a:rPr>
                        <a:t>Max number of token per Q</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100</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2</a:t>
                      </a:r>
                      <a:endParaRPr lang="en-US" sz="100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2152569192"/>
                  </a:ext>
                </a:extLst>
              </a:tr>
              <a:tr h="188974">
                <a:tc>
                  <a:txBody>
                    <a:bodyPr/>
                    <a:lstStyle/>
                    <a:p>
                      <a:pPr marL="0" marR="0" algn="just">
                        <a:spcBef>
                          <a:spcPts val="0"/>
                        </a:spcBef>
                        <a:spcAft>
                          <a:spcPts val="0"/>
                        </a:spcAft>
                      </a:pPr>
                      <a:r>
                        <a:rPr lang="en-US" sz="1000">
                          <a:effectLst/>
                        </a:rPr>
                        <a:t>Max number of token per A</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30</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1</a:t>
                      </a:r>
                      <a:endParaRPr lang="en-US" sz="100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360572600"/>
                  </a:ext>
                </a:extLst>
              </a:tr>
              <a:tr h="188974">
                <a:tc>
                  <a:txBody>
                    <a:bodyPr/>
                    <a:lstStyle/>
                    <a:p>
                      <a:pPr marL="0" marR="0" algn="just">
                        <a:spcBef>
                          <a:spcPts val="0"/>
                        </a:spcBef>
                        <a:spcAft>
                          <a:spcPts val="0"/>
                        </a:spcAft>
                      </a:pPr>
                      <a:r>
                        <a:rPr lang="en-US" sz="1000">
                          <a:effectLst/>
                        </a:rPr>
                        <a:t>Min number of token per Q</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1</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5</a:t>
                      </a:r>
                      <a:endParaRPr lang="en-US" sz="100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207140517"/>
                  </a:ext>
                </a:extLst>
              </a:tr>
              <a:tr h="197564">
                <a:tc>
                  <a:txBody>
                    <a:bodyPr/>
                    <a:lstStyle/>
                    <a:p>
                      <a:pPr marL="0" marR="0" algn="just">
                        <a:spcBef>
                          <a:spcPts val="0"/>
                        </a:spcBef>
                        <a:spcAft>
                          <a:spcPts val="0"/>
                        </a:spcAft>
                      </a:pPr>
                      <a:r>
                        <a:rPr lang="en-US" sz="1000">
                          <a:effectLst/>
                        </a:rPr>
                        <a:t>Min number of token per A</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1</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63</a:t>
                      </a:r>
                      <a:endParaRPr lang="en-US" sz="100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4195511073"/>
                  </a:ext>
                </a:extLst>
              </a:tr>
              <a:tr h="317160">
                <a:tc>
                  <a:txBody>
                    <a:bodyPr/>
                    <a:lstStyle/>
                    <a:p>
                      <a:pPr marL="0" marR="0" algn="just">
                        <a:spcBef>
                          <a:spcPts val="0"/>
                        </a:spcBef>
                        <a:spcAft>
                          <a:spcPts val="0"/>
                        </a:spcAft>
                      </a:pPr>
                      <a:r>
                        <a:rPr lang="en-US" sz="1000">
                          <a:effectLst/>
                        </a:rPr>
                        <a:t>Mode number of token per Q</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30</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18293</a:t>
                      </a:r>
                      <a:endParaRPr lang="en-US" sz="100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249792557"/>
                  </a:ext>
                </a:extLst>
              </a:tr>
              <a:tr h="317160">
                <a:tc>
                  <a:txBody>
                    <a:bodyPr/>
                    <a:lstStyle/>
                    <a:p>
                      <a:pPr marL="0" marR="0" algn="just">
                        <a:spcBef>
                          <a:spcPts val="0"/>
                        </a:spcBef>
                        <a:spcAft>
                          <a:spcPts val="0"/>
                        </a:spcAft>
                      </a:pPr>
                      <a:r>
                        <a:rPr lang="en-US" sz="1000">
                          <a:effectLst/>
                        </a:rPr>
                        <a:t>Mode number of token per A</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9</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6812</a:t>
                      </a:r>
                      <a:endParaRPr lang="en-US" sz="100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1586434351"/>
                  </a:ext>
                </a:extLst>
              </a:tr>
              <a:tr h="317160">
                <a:tc>
                  <a:txBody>
                    <a:bodyPr/>
                    <a:lstStyle/>
                    <a:p>
                      <a:pPr marL="0" marR="0" algn="just">
                        <a:spcBef>
                          <a:spcPts val="0"/>
                        </a:spcBef>
                        <a:spcAft>
                          <a:spcPts val="0"/>
                        </a:spcAft>
                      </a:pPr>
                      <a:r>
                        <a:rPr lang="en-US" sz="1000">
                          <a:effectLst/>
                        </a:rPr>
                        <a:t>Mean number of tokens per Q</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19</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4496</a:t>
                      </a:r>
                      <a:endParaRPr lang="en-US" sz="100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2276625499"/>
                  </a:ext>
                </a:extLst>
              </a:tr>
              <a:tr h="317160">
                <a:tc>
                  <a:txBody>
                    <a:bodyPr/>
                    <a:lstStyle/>
                    <a:p>
                      <a:pPr marL="0" marR="0" algn="just">
                        <a:spcBef>
                          <a:spcPts val="0"/>
                        </a:spcBef>
                        <a:spcAft>
                          <a:spcPts val="0"/>
                        </a:spcAft>
                      </a:pPr>
                      <a:r>
                        <a:rPr lang="en-US" sz="1000">
                          <a:effectLst/>
                        </a:rPr>
                        <a:t>Mean number of token per A</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a:effectLst/>
                        </a:rPr>
                        <a:t>17</a:t>
                      </a:r>
                      <a:endParaRPr lang="en-US" sz="1000">
                        <a:effectLst/>
                        <a:latin typeface="Calibri" panose="020F0502020204030204" pitchFamily="34" charset="0"/>
                        <a:ea typeface="Calibri" panose="020F0502020204030204" pitchFamily="34" charset="0"/>
                      </a:endParaRPr>
                    </a:p>
                  </a:txBody>
                  <a:tcPr marL="0" marR="0" marT="0" marB="0"/>
                </a:tc>
                <a:tc>
                  <a:txBody>
                    <a:bodyPr/>
                    <a:lstStyle/>
                    <a:p>
                      <a:pPr marL="0" marR="0" algn="ctr">
                        <a:spcBef>
                          <a:spcPts val="0"/>
                        </a:spcBef>
                        <a:spcAft>
                          <a:spcPts val="0"/>
                        </a:spcAft>
                      </a:pPr>
                      <a:r>
                        <a:rPr lang="en-US" sz="1000" dirty="0">
                          <a:effectLst/>
                        </a:rPr>
                        <a:t>4750</a:t>
                      </a:r>
                      <a:endParaRPr lang="en-US" sz="1000" dirty="0">
                        <a:effectLst/>
                        <a:latin typeface="Calibri" panose="020F0502020204030204" pitchFamily="34" charset="0"/>
                        <a:ea typeface="Calibri" panose="020F0502020204030204" pitchFamily="34" charset="0"/>
                      </a:endParaRPr>
                    </a:p>
                  </a:txBody>
                  <a:tcPr marL="0" marR="0" marT="0" marB="0"/>
                </a:tc>
                <a:extLst>
                  <a:ext uri="{0D108BD9-81ED-4DB2-BD59-A6C34878D82A}">
                    <a16:rowId xmlns:a16="http://schemas.microsoft.com/office/drawing/2014/main" val="1245591535"/>
                  </a:ext>
                </a:extLst>
              </a:tr>
            </a:tbl>
          </a:graphicData>
        </a:graphic>
      </p:graphicFrame>
    </p:spTree>
    <p:extLst>
      <p:ext uri="{BB962C8B-B14F-4D97-AF65-F5344CB8AC3E}">
        <p14:creationId xmlns:p14="http://schemas.microsoft.com/office/powerpoint/2010/main" val="206273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anim calcmode="lin" valueType="num">
                                      <p:cBhvr>
                                        <p:cTn id="13" dur="250" fill="hold"/>
                                        <p:tgtEl>
                                          <p:spTgt spid="14"/>
                                        </p:tgtEl>
                                        <p:attrNameLst>
                                          <p:attrName>ppt_x</p:attrName>
                                        </p:attrNameLst>
                                      </p:cBhvr>
                                      <p:tavLst>
                                        <p:tav tm="0">
                                          <p:val>
                                            <p:strVal val="#ppt_x"/>
                                          </p:val>
                                        </p:tav>
                                        <p:tav tm="100000">
                                          <p:val>
                                            <p:strVal val="#ppt_x"/>
                                          </p:val>
                                        </p:tav>
                                      </p:tavLst>
                                    </p:anim>
                                    <p:anim calcmode="lin" valueType="num">
                                      <p:cBhvr>
                                        <p:cTn id="14" dur="2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250"/>
                                        <p:tgtEl>
                                          <p:spTgt spid="14"/>
                                        </p:tgtEl>
                                      </p:cBhvr>
                                    </p:animEffect>
                                    <p:set>
                                      <p:cBhvr>
                                        <p:cTn id="22" dur="1" fill="hold">
                                          <p:stCondLst>
                                            <p:cond delay="24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anim calcmode="lin" valueType="num">
                                      <p:cBhvr>
                                        <p:cTn id="28" dur="250" fill="hold"/>
                                        <p:tgtEl>
                                          <p:spTgt spid="12"/>
                                        </p:tgtEl>
                                        <p:attrNameLst>
                                          <p:attrName>ppt_x</p:attrName>
                                        </p:attrNameLst>
                                      </p:cBhvr>
                                      <p:tavLst>
                                        <p:tav tm="0">
                                          <p:val>
                                            <p:strVal val="#ppt_x"/>
                                          </p:val>
                                        </p:tav>
                                        <p:tav tm="100000">
                                          <p:val>
                                            <p:strVal val="#ppt_x"/>
                                          </p:val>
                                        </p:tav>
                                      </p:tavLst>
                                    </p:anim>
                                    <p:anim calcmode="lin" valueType="num">
                                      <p:cBhvr>
                                        <p:cTn id="29" dur="25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250"/>
                                        <p:tgtEl>
                                          <p:spTgt spid="28"/>
                                        </p:tgtEl>
                                      </p:cBhvr>
                                    </p:animEffect>
                                    <p:anim calcmode="lin" valueType="num">
                                      <p:cBhvr>
                                        <p:cTn id="45" dur="250" fill="hold"/>
                                        <p:tgtEl>
                                          <p:spTgt spid="28"/>
                                        </p:tgtEl>
                                        <p:attrNameLst>
                                          <p:attrName>ppt_x</p:attrName>
                                        </p:attrNameLst>
                                      </p:cBhvr>
                                      <p:tavLst>
                                        <p:tav tm="0">
                                          <p:val>
                                            <p:strVal val="#ppt_x"/>
                                          </p:val>
                                        </p:tav>
                                        <p:tav tm="100000">
                                          <p:val>
                                            <p:strVal val="#ppt_x"/>
                                          </p:val>
                                        </p:tav>
                                      </p:tavLst>
                                    </p:anim>
                                    <p:anim calcmode="lin" valueType="num">
                                      <p:cBhvr>
                                        <p:cTn id="46" dur="2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xit" presetSubtype="10" fill="hold" nodeType="clickEffect">
                                  <p:stCondLst>
                                    <p:cond delay="0"/>
                                  </p:stCondLst>
                                  <p:childTnLst>
                                    <p:animEffect transition="out" filter="blinds(horizontal)">
                                      <p:cBhvr>
                                        <p:cTn id="50" dur="500"/>
                                        <p:tgtEl>
                                          <p:spTgt spid="27"/>
                                        </p:tgtEl>
                                      </p:cBhvr>
                                    </p:animEffect>
                                    <p:set>
                                      <p:cBhvr>
                                        <p:cTn id="51" dur="1" fill="hold">
                                          <p:stCondLst>
                                            <p:cond delay="499"/>
                                          </p:stCondLst>
                                        </p:cTn>
                                        <p:tgtEl>
                                          <p:spTgt spid="27"/>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250"/>
                                        <p:tgtEl>
                                          <p:spTgt spid="28"/>
                                        </p:tgtEl>
                                      </p:cBhvr>
                                    </p:animEffect>
                                    <p:set>
                                      <p:cBhvr>
                                        <p:cTn id="54" dur="1" fill="hold">
                                          <p:stCondLst>
                                            <p:cond delay="249"/>
                                          </p:stCondLst>
                                        </p:cTn>
                                        <p:tgtEl>
                                          <p:spTgt spid="2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50"/>
                                        <p:tgtEl>
                                          <p:spTgt spid="26"/>
                                        </p:tgtEl>
                                      </p:cBhvr>
                                    </p:animEffect>
                                    <p:anim calcmode="lin" valueType="num">
                                      <p:cBhvr>
                                        <p:cTn id="60" dur="250" fill="hold"/>
                                        <p:tgtEl>
                                          <p:spTgt spid="26"/>
                                        </p:tgtEl>
                                        <p:attrNameLst>
                                          <p:attrName>ppt_x</p:attrName>
                                        </p:attrNameLst>
                                      </p:cBhvr>
                                      <p:tavLst>
                                        <p:tav tm="0">
                                          <p:val>
                                            <p:strVal val="#ppt_x"/>
                                          </p:val>
                                        </p:tav>
                                        <p:tav tm="100000">
                                          <p:val>
                                            <p:strVal val="#ppt_x"/>
                                          </p:val>
                                        </p:tav>
                                      </p:tavLst>
                                    </p:anim>
                                    <p:anim calcmode="lin" valueType="num">
                                      <p:cBhvr>
                                        <p:cTn id="61" dur="250" fill="hold"/>
                                        <p:tgtEl>
                                          <p:spTgt spid="2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xit" presetSubtype="0" fill="hold" nodeType="clickEffect">
                                  <p:stCondLst>
                                    <p:cond delay="0"/>
                                  </p:stCondLst>
                                  <p:childTnLst>
                                    <p:animEffect transition="out" filter="fade">
                                      <p:cBhvr>
                                        <p:cTn id="70" dur="1000"/>
                                        <p:tgtEl>
                                          <p:spTgt spid="27"/>
                                        </p:tgtEl>
                                      </p:cBhvr>
                                    </p:animEffect>
                                    <p:anim calcmode="lin" valueType="num">
                                      <p:cBhvr>
                                        <p:cTn id="71" dur="1000"/>
                                        <p:tgtEl>
                                          <p:spTgt spid="27"/>
                                        </p:tgtEl>
                                        <p:attrNameLst>
                                          <p:attrName>ppt_x</p:attrName>
                                        </p:attrNameLst>
                                      </p:cBhvr>
                                      <p:tavLst>
                                        <p:tav tm="0">
                                          <p:val>
                                            <p:strVal val="ppt_x"/>
                                          </p:val>
                                        </p:tav>
                                        <p:tav tm="100000">
                                          <p:val>
                                            <p:strVal val="ppt_x"/>
                                          </p:val>
                                        </p:tav>
                                      </p:tavLst>
                                    </p:anim>
                                    <p:anim calcmode="lin" valueType="num">
                                      <p:cBhvr>
                                        <p:cTn id="72" dur="100" decel="100000"/>
                                        <p:tgtEl>
                                          <p:spTgt spid="27"/>
                                        </p:tgtEl>
                                        <p:attrNameLst>
                                          <p:attrName>ppt_y</p:attrName>
                                        </p:attrNameLst>
                                      </p:cBhvr>
                                      <p:tavLst>
                                        <p:tav tm="0">
                                          <p:val>
                                            <p:strVal val="ppt_y"/>
                                          </p:val>
                                        </p:tav>
                                        <p:tav tm="100000">
                                          <p:val>
                                            <p:strVal val="ppt_y-.03"/>
                                          </p:val>
                                        </p:tav>
                                      </p:tavLst>
                                    </p:anim>
                                    <p:anim calcmode="lin" valueType="num">
                                      <p:cBhvr>
                                        <p:cTn id="73" dur="900" accel="100000">
                                          <p:stCondLst>
                                            <p:cond delay="100"/>
                                          </p:stCondLst>
                                        </p:cTn>
                                        <p:tgtEl>
                                          <p:spTgt spid="27"/>
                                        </p:tgtEl>
                                        <p:attrNameLst>
                                          <p:attrName>ppt_y</p:attrName>
                                        </p:attrNameLst>
                                      </p:cBhvr>
                                      <p:tavLst>
                                        <p:tav tm="0">
                                          <p:val>
                                            <p:strVal val="ppt_y"/>
                                          </p:val>
                                        </p:tav>
                                        <p:tav tm="100000">
                                          <p:val>
                                            <p:strVal val="ppt_y+1"/>
                                          </p:val>
                                        </p:tav>
                                      </p:tavLst>
                                    </p:anim>
                                    <p:set>
                                      <p:cBhvr>
                                        <p:cTn id="74" dur="1" fill="hold">
                                          <p:stCondLst>
                                            <p:cond delay="999"/>
                                          </p:stCondLst>
                                        </p:cTn>
                                        <p:tgtEl>
                                          <p:spTgt spid="27"/>
                                        </p:tgtEl>
                                        <p:attrNameLst>
                                          <p:attrName>style.visibility</p:attrName>
                                        </p:attrNameLst>
                                      </p:cBhvr>
                                      <p:to>
                                        <p:strVal val="hidden"/>
                                      </p:to>
                                    </p:set>
                                  </p:childTnLst>
                                </p:cTn>
                              </p:par>
                              <p:par>
                                <p:cTn id="75" presetID="37" presetClass="exit" presetSubtype="0" fill="hold" grpId="1" nodeType="withEffect">
                                  <p:stCondLst>
                                    <p:cond delay="0"/>
                                  </p:stCondLst>
                                  <p:childTnLst>
                                    <p:animEffect transition="out" filter="fade">
                                      <p:cBhvr>
                                        <p:cTn id="76" dur="1000"/>
                                        <p:tgtEl>
                                          <p:spTgt spid="29"/>
                                        </p:tgtEl>
                                      </p:cBhvr>
                                    </p:animEffect>
                                    <p:anim calcmode="lin" valueType="num">
                                      <p:cBhvr>
                                        <p:cTn id="77" dur="1000"/>
                                        <p:tgtEl>
                                          <p:spTgt spid="29"/>
                                        </p:tgtEl>
                                        <p:attrNameLst>
                                          <p:attrName>ppt_x</p:attrName>
                                        </p:attrNameLst>
                                      </p:cBhvr>
                                      <p:tavLst>
                                        <p:tav tm="0">
                                          <p:val>
                                            <p:strVal val="ppt_x"/>
                                          </p:val>
                                        </p:tav>
                                        <p:tav tm="100000">
                                          <p:val>
                                            <p:strVal val="ppt_x"/>
                                          </p:val>
                                        </p:tav>
                                      </p:tavLst>
                                    </p:anim>
                                    <p:anim calcmode="lin" valueType="num">
                                      <p:cBhvr>
                                        <p:cTn id="78" dur="100" decel="100000"/>
                                        <p:tgtEl>
                                          <p:spTgt spid="29"/>
                                        </p:tgtEl>
                                        <p:attrNameLst>
                                          <p:attrName>ppt_y</p:attrName>
                                        </p:attrNameLst>
                                      </p:cBhvr>
                                      <p:tavLst>
                                        <p:tav tm="0">
                                          <p:val>
                                            <p:strVal val="ppt_y"/>
                                          </p:val>
                                        </p:tav>
                                        <p:tav tm="100000">
                                          <p:val>
                                            <p:strVal val="ppt_y-.03"/>
                                          </p:val>
                                        </p:tav>
                                      </p:tavLst>
                                    </p:anim>
                                    <p:anim calcmode="lin" valueType="num">
                                      <p:cBhvr>
                                        <p:cTn id="79" dur="900" accel="100000">
                                          <p:stCondLst>
                                            <p:cond delay="100"/>
                                          </p:stCondLst>
                                        </p:cTn>
                                        <p:tgtEl>
                                          <p:spTgt spid="29"/>
                                        </p:tgtEl>
                                        <p:attrNameLst>
                                          <p:attrName>ppt_y</p:attrName>
                                        </p:attrNameLst>
                                      </p:cBhvr>
                                      <p:tavLst>
                                        <p:tav tm="0">
                                          <p:val>
                                            <p:strVal val="ppt_y"/>
                                          </p:val>
                                        </p:tav>
                                        <p:tav tm="100000">
                                          <p:val>
                                            <p:strVal val="ppt_y+1"/>
                                          </p:val>
                                        </p:tav>
                                      </p:tavLst>
                                    </p:anim>
                                    <p:set>
                                      <p:cBhvr>
                                        <p:cTn id="80" dur="1" fill="hold">
                                          <p:stCondLst>
                                            <p:cond delay="999"/>
                                          </p:stCondLst>
                                        </p:cTn>
                                        <p:tgtEl>
                                          <p:spTgt spid="29"/>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500" fill="hold"/>
                                        <p:tgtEl>
                                          <p:spTgt spid="30"/>
                                        </p:tgtEl>
                                        <p:attrNameLst>
                                          <p:attrName>ppt_x</p:attrName>
                                        </p:attrNameLst>
                                      </p:cBhvr>
                                      <p:tavLst>
                                        <p:tav tm="0">
                                          <p:val>
                                            <p:strVal val="#ppt_x"/>
                                          </p:val>
                                        </p:tav>
                                        <p:tav tm="100000">
                                          <p:val>
                                            <p:strVal val="#ppt_x"/>
                                          </p:val>
                                        </p:tav>
                                      </p:tavLst>
                                    </p:anim>
                                    <p:anim calcmode="lin" valueType="num">
                                      <p:cBhvr additive="base">
                                        <p:cTn id="8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9" grpId="0" animBg="1"/>
      <p:bldP spid="2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BD2E72-CF02-374B-F72E-9C8D10C255D1}"/>
              </a:ext>
            </a:extLst>
          </p:cNvPr>
          <p:cNvSpPr txBox="1"/>
          <p:nvPr/>
        </p:nvSpPr>
        <p:spPr>
          <a:xfrm>
            <a:off x="280995" y="236124"/>
            <a:ext cx="2415909" cy="646331"/>
          </a:xfrm>
          <a:prstGeom prst="rect">
            <a:avLst/>
          </a:prstGeom>
          <a:noFill/>
        </p:spPr>
        <p:txBody>
          <a:bodyPr wrap="square" rtlCol="0">
            <a:spAutoFit/>
          </a:bodyPr>
          <a:lstStyle/>
          <a:p>
            <a:pPr>
              <a:spcAft>
                <a:spcPts val="600"/>
              </a:spcAft>
            </a:pPr>
            <a:r>
              <a:rPr lang="en-US" sz="3600" dirty="0">
                <a:solidFill>
                  <a:schemeClr val="accent1"/>
                </a:solidFill>
                <a:latin typeface="Gill Sans MT (Headings)"/>
              </a:rPr>
              <a:t>Datasets</a:t>
            </a:r>
          </a:p>
        </p:txBody>
      </p:sp>
      <p:sp>
        <p:nvSpPr>
          <p:cNvPr id="3" name="TextBox 2">
            <a:extLst>
              <a:ext uri="{FF2B5EF4-FFF2-40B4-BE49-F238E27FC236}">
                <a16:creationId xmlns:a16="http://schemas.microsoft.com/office/drawing/2014/main" id="{25F8BD18-0FA3-88BB-D234-51304B773F21}"/>
              </a:ext>
            </a:extLst>
          </p:cNvPr>
          <p:cNvSpPr txBox="1"/>
          <p:nvPr/>
        </p:nvSpPr>
        <p:spPr>
          <a:xfrm>
            <a:off x="280995" y="925155"/>
            <a:ext cx="5446619" cy="400110"/>
          </a:xfrm>
          <a:prstGeom prst="rect">
            <a:avLst/>
          </a:prstGeom>
          <a:noFill/>
        </p:spPr>
        <p:txBody>
          <a:bodyPr wrap="square" rtlCol="0">
            <a:spAutoFit/>
          </a:bodyPr>
          <a:lstStyle/>
          <a:p>
            <a:pPr defTabSz="804672">
              <a:spcAft>
                <a:spcPts val="600"/>
              </a:spcAft>
            </a:pPr>
            <a:r>
              <a:rPr lang="en-US" sz="2000" b="1" kern="1200" dirty="0">
                <a:solidFill>
                  <a:schemeClr val="accent2"/>
                </a:solidFill>
                <a:latin typeface="Gill Sans MT((Headers)"/>
              </a:rPr>
              <a:t>Chatbot Second</a:t>
            </a:r>
            <a:r>
              <a:rPr lang="en-US" sz="2000" b="1" dirty="0">
                <a:solidFill>
                  <a:schemeClr val="accent2"/>
                </a:solidFill>
                <a:latin typeface="Gill Sans MT((Headers)"/>
              </a:rPr>
              <a:t> Dataset</a:t>
            </a:r>
          </a:p>
        </p:txBody>
      </p:sp>
      <p:sp>
        <p:nvSpPr>
          <p:cNvPr id="4" name="Rectangle 3">
            <a:extLst>
              <a:ext uri="{FF2B5EF4-FFF2-40B4-BE49-F238E27FC236}">
                <a16:creationId xmlns:a16="http://schemas.microsoft.com/office/drawing/2014/main" id="{6D7FA037-AA73-0D48-82C3-514C5242A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Box 19">
            <a:extLst>
              <a:ext uri="{FF2B5EF4-FFF2-40B4-BE49-F238E27FC236}">
                <a16:creationId xmlns:a16="http://schemas.microsoft.com/office/drawing/2014/main" id="{FC49549A-09AE-4A4E-E4CF-DA402F22BAE7}"/>
              </a:ext>
            </a:extLst>
          </p:cNvPr>
          <p:cNvGraphicFramePr>
            <a:graphicFrameLocks/>
          </p:cNvGraphicFramePr>
          <p:nvPr>
            <p:extLst>
              <p:ext uri="{D42A27DB-BD31-4B8C-83A1-F6EECF244321}">
                <p14:modId xmlns:p14="http://schemas.microsoft.com/office/powerpoint/2010/main" val="1195595373"/>
              </p:ext>
            </p:extLst>
          </p:nvPr>
        </p:nvGraphicFramePr>
        <p:xfrm>
          <a:off x="437068" y="1797180"/>
          <a:ext cx="11493113" cy="1865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1315F96-0624-9818-6D73-57AEED574A28}"/>
              </a:ext>
            </a:extLst>
          </p:cNvPr>
          <p:cNvSpPr txBox="1"/>
          <p:nvPr/>
        </p:nvSpPr>
        <p:spPr>
          <a:xfrm>
            <a:off x="1251070" y="3220416"/>
            <a:ext cx="5561972" cy="338554"/>
          </a:xfrm>
          <a:prstGeom prst="rect">
            <a:avLst/>
          </a:prstGeom>
          <a:noFill/>
        </p:spPr>
        <p:txBody>
          <a:bodyPr wrap="none" rtlCol="0">
            <a:spAutoFit/>
          </a:bodyPr>
          <a:lstStyle/>
          <a:p>
            <a:pPr lvl="0">
              <a:lnSpc>
                <a:spcPct val="100000"/>
              </a:lnSpc>
            </a:pPr>
            <a:r>
              <a:rPr lang="en-US" sz="1600" dirty="0">
                <a:latin typeface="Gill Sans MT" panose="020B0502020104020203" pitchFamily="34" charset="0"/>
              </a:rPr>
              <a:t>Collected a questions since January 1, 2023 until January 1, 2024.</a:t>
            </a:r>
          </a:p>
        </p:txBody>
      </p:sp>
      <p:sp>
        <p:nvSpPr>
          <p:cNvPr id="7" name="Speech Bubble: Rectangle with Corners Rounded 6">
            <a:extLst>
              <a:ext uri="{FF2B5EF4-FFF2-40B4-BE49-F238E27FC236}">
                <a16:creationId xmlns:a16="http://schemas.microsoft.com/office/drawing/2014/main" id="{F038A9E3-258B-ABCF-8C78-6A4127677459}"/>
              </a:ext>
            </a:extLst>
          </p:cNvPr>
          <p:cNvSpPr/>
          <p:nvPr/>
        </p:nvSpPr>
        <p:spPr>
          <a:xfrm>
            <a:off x="6880925" y="1328208"/>
            <a:ext cx="5049256" cy="1011698"/>
          </a:xfrm>
          <a:prstGeom prst="wedgeRoundRectCallout">
            <a:avLst>
              <a:gd name="adj1" fmla="val -59144"/>
              <a:gd name="adj2" fmla="val 23568"/>
              <a:gd name="adj3" fmla="val 16667"/>
            </a:avLst>
          </a:prstGeom>
          <a:solidFill>
            <a:srgbClr val="99BED7"/>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solidFill>
                  <a:schemeClr val="bg1"/>
                </a:solidFill>
                <a:latin typeface="Gill Sans MT" panose="020B0502020104020203" pitchFamily="34" charset="0"/>
              </a:rPr>
              <a:t>We have scraped different number of record of each category to initiate chatbot balanced dataset which contains 8500 record of each category</a:t>
            </a:r>
          </a:p>
        </p:txBody>
      </p:sp>
      <p:sp>
        <p:nvSpPr>
          <p:cNvPr id="8" name="Rectangle 7">
            <a:extLst>
              <a:ext uri="{FF2B5EF4-FFF2-40B4-BE49-F238E27FC236}">
                <a16:creationId xmlns:a16="http://schemas.microsoft.com/office/drawing/2014/main" id="{C16F5265-96BC-271B-6941-2ABDBE06B9C6}"/>
              </a:ext>
            </a:extLst>
          </p:cNvPr>
          <p:cNvSpPr/>
          <p:nvPr/>
        </p:nvSpPr>
        <p:spPr>
          <a:xfrm>
            <a:off x="0" y="4673081"/>
            <a:ext cx="12192000" cy="21901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02506352-C1DB-FEC2-1269-8433C9CD7FF3}"/>
              </a:ext>
            </a:extLst>
          </p:cNvPr>
          <p:cNvGraphicFramePr>
            <a:graphicFrameLocks noGrp="1"/>
          </p:cNvGraphicFramePr>
          <p:nvPr>
            <p:extLst>
              <p:ext uri="{D42A27DB-BD31-4B8C-83A1-F6EECF244321}">
                <p14:modId xmlns:p14="http://schemas.microsoft.com/office/powerpoint/2010/main" val="1212784333"/>
              </p:ext>
            </p:extLst>
          </p:nvPr>
        </p:nvGraphicFramePr>
        <p:xfrm>
          <a:off x="437068" y="3938734"/>
          <a:ext cx="11124647" cy="2470187"/>
        </p:xfrm>
        <a:graphic>
          <a:graphicData uri="http://schemas.openxmlformats.org/drawingml/2006/table">
            <a:tbl>
              <a:tblPr firstRow="1" bandRow="1">
                <a:tableStyleId>{5C22544A-7EE6-4342-B048-85BDC9FD1C3A}</a:tableStyleId>
              </a:tblPr>
              <a:tblGrid>
                <a:gridCol w="3143825">
                  <a:extLst>
                    <a:ext uri="{9D8B030D-6E8A-4147-A177-3AD203B41FA5}">
                      <a16:colId xmlns:a16="http://schemas.microsoft.com/office/drawing/2014/main" val="700033830"/>
                    </a:ext>
                  </a:extLst>
                </a:gridCol>
                <a:gridCol w="2565173">
                  <a:extLst>
                    <a:ext uri="{9D8B030D-6E8A-4147-A177-3AD203B41FA5}">
                      <a16:colId xmlns:a16="http://schemas.microsoft.com/office/drawing/2014/main" val="2612423926"/>
                    </a:ext>
                  </a:extLst>
                </a:gridCol>
                <a:gridCol w="1911863">
                  <a:extLst>
                    <a:ext uri="{9D8B030D-6E8A-4147-A177-3AD203B41FA5}">
                      <a16:colId xmlns:a16="http://schemas.microsoft.com/office/drawing/2014/main" val="584982895"/>
                    </a:ext>
                  </a:extLst>
                </a:gridCol>
                <a:gridCol w="2014674">
                  <a:extLst>
                    <a:ext uri="{9D8B030D-6E8A-4147-A177-3AD203B41FA5}">
                      <a16:colId xmlns:a16="http://schemas.microsoft.com/office/drawing/2014/main" val="1031253494"/>
                    </a:ext>
                  </a:extLst>
                </a:gridCol>
                <a:gridCol w="1489112">
                  <a:extLst>
                    <a:ext uri="{9D8B030D-6E8A-4147-A177-3AD203B41FA5}">
                      <a16:colId xmlns:a16="http://schemas.microsoft.com/office/drawing/2014/main" val="1952704592"/>
                    </a:ext>
                  </a:extLst>
                </a:gridCol>
              </a:tblGrid>
              <a:tr h="281762">
                <a:tc>
                  <a:txBody>
                    <a:bodyPr/>
                    <a:lstStyle/>
                    <a:p>
                      <a:pPr algn="ctr"/>
                      <a:r>
                        <a:rPr lang="en-US" sz="1580" dirty="0">
                          <a:solidFill>
                            <a:schemeClr val="tx1">
                              <a:lumMod val="95000"/>
                              <a:lumOff val="5000"/>
                            </a:schemeClr>
                          </a:solidFill>
                          <a:latin typeface="Gill Sans MT(Body)"/>
                        </a:rPr>
                        <a:t>Question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580" dirty="0">
                          <a:solidFill>
                            <a:schemeClr val="tx1">
                              <a:lumMod val="95000"/>
                              <a:lumOff val="5000"/>
                            </a:schemeClr>
                          </a:solidFill>
                          <a:latin typeface="Gill Sans MT(Body)"/>
                        </a:rPr>
                        <a:t>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580" dirty="0" err="1">
                          <a:solidFill>
                            <a:schemeClr val="tx1">
                              <a:lumMod val="95000"/>
                              <a:lumOff val="5000"/>
                            </a:schemeClr>
                          </a:solidFill>
                        </a:rPr>
                        <a:t>q_body_count</a:t>
                      </a:r>
                      <a:endParaRPr lang="en-US" sz="1580" dirty="0">
                        <a:solidFill>
                          <a:schemeClr val="tx1">
                            <a:lumMod val="95000"/>
                            <a:lumOff val="5000"/>
                          </a:schemeClr>
                        </a:solidFill>
                        <a:latin typeface="Gill Sans MT(Body)"/>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580" dirty="0" err="1">
                          <a:solidFill>
                            <a:schemeClr val="tx1">
                              <a:lumMod val="95000"/>
                              <a:lumOff val="5000"/>
                            </a:schemeClr>
                          </a:solidFill>
                        </a:rPr>
                        <a:t>a_body_count</a:t>
                      </a:r>
                      <a:endParaRPr lang="en-US" sz="1580" dirty="0">
                        <a:solidFill>
                          <a:schemeClr val="tx1">
                            <a:lumMod val="95000"/>
                            <a:lumOff val="5000"/>
                          </a:schemeClr>
                        </a:solidFill>
                        <a:latin typeface="Gill Sans MT(Body)"/>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algn="ctr"/>
                      <a:r>
                        <a:rPr lang="en-US" sz="1580" dirty="0">
                          <a:solidFill>
                            <a:schemeClr val="tx1">
                              <a:lumMod val="95000"/>
                              <a:lumOff val="5000"/>
                            </a:schemeClr>
                          </a:solidFill>
                          <a:latin typeface="Gill Sans MT(Body)"/>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extLst>
                  <a:ext uri="{0D108BD9-81ED-4DB2-BD59-A6C34878D82A}">
                    <a16:rowId xmlns:a16="http://schemas.microsoft.com/office/drawing/2014/main" val="3162304396"/>
                  </a:ext>
                </a:extLst>
              </a:tr>
              <a:tr h="2137955">
                <a:tc>
                  <a:txBody>
                    <a:bodyPr/>
                    <a:lstStyle/>
                    <a:p>
                      <a:pPr algn="ctr" rtl="1" fontAlgn="b">
                        <a:lnSpc>
                          <a:spcPct val="100000"/>
                        </a:lnSpc>
                      </a:pPr>
                      <a:endParaRPr lang="ar-EG" sz="1580" b="0" i="0" u="none" strike="noStrike" dirty="0">
                        <a:solidFill>
                          <a:srgbClr val="000000"/>
                        </a:solidFill>
                        <a:effectLst/>
                        <a:latin typeface="Gill Sans MT(Body)"/>
                      </a:endParaRPr>
                    </a:p>
                    <a:p>
                      <a:pPr algn="ctr" rtl="1" fontAlgn="b">
                        <a:lnSpc>
                          <a:spcPct val="100000"/>
                        </a:lnSpc>
                      </a:pPr>
                      <a:r>
                        <a:rPr lang="ar-EG" sz="1580" b="0" i="0" u="none" strike="noStrike" dirty="0">
                          <a:solidFill>
                            <a:srgbClr val="000000"/>
                          </a:solidFill>
                          <a:effectLst/>
                          <a:latin typeface="Gill Sans MT(Body)"/>
                        </a:rPr>
                        <a:t>اعاني من حكة دائمة في العينين ولما أجري اختبار الحساسية النتيجة لا توجد حساسية وهده الحالة أتخلص منها في فصل الشتاء فقط وعندي التهاب في الأنف أيضا لا حكة ولا...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br>
                        <a:rPr lang="ar-EG" sz="1580" b="0" i="0" u="none" strike="noStrike" dirty="0">
                          <a:solidFill>
                            <a:schemeClr val="bg2">
                              <a:lumMod val="10000"/>
                            </a:schemeClr>
                          </a:solidFill>
                          <a:effectLst/>
                          <a:latin typeface="Gill Sans MT(Body)"/>
                        </a:rPr>
                      </a:br>
                      <a:br>
                        <a:rPr lang="ar-EG" sz="1580" b="0" i="0" u="none" strike="noStrike" dirty="0">
                          <a:solidFill>
                            <a:schemeClr val="bg2">
                              <a:lumMod val="10000"/>
                            </a:schemeClr>
                          </a:solidFill>
                          <a:effectLst/>
                          <a:latin typeface="Gill Sans MT(Body)"/>
                        </a:rPr>
                      </a:br>
                      <a:r>
                        <a:rPr lang="ar-EG" sz="1580" b="0" i="0" u="none" strike="noStrike" dirty="0">
                          <a:solidFill>
                            <a:schemeClr val="bg2">
                              <a:lumMod val="10000"/>
                            </a:schemeClr>
                          </a:solidFill>
                          <a:effectLst/>
                          <a:latin typeface="Gill Sans MT(Body)"/>
                        </a:rPr>
                        <a:t>طالما هناك حكة في العين فهذه تسمى حساسية وغالبا لا نعرف سبب التحسس لذلك الاختبارات لا تساعد في اغلب الأحيان بشيء </a:t>
                      </a:r>
                      <a:br>
                        <a:rPr lang="ar-EG" sz="1580" b="0" i="0" u="none" strike="noStrike" dirty="0">
                          <a:solidFill>
                            <a:schemeClr val="bg2">
                              <a:lumMod val="10000"/>
                            </a:schemeClr>
                          </a:solidFill>
                          <a:effectLst/>
                          <a:latin typeface="Gill Sans MT(Body)"/>
                        </a:rPr>
                      </a:br>
                      <a:endParaRPr lang="ar-EG" sz="1580" b="0" i="0" u="none" strike="noStrike" dirty="0">
                        <a:solidFill>
                          <a:schemeClr val="bg2">
                            <a:lumMod val="10000"/>
                          </a:schemeClr>
                        </a:solidFill>
                        <a:effectLst/>
                        <a:latin typeface="Gill Sans MT(Body)"/>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lnSpc>
                          <a:spcPct val="300000"/>
                        </a:lnSpc>
                      </a:pPr>
                      <a:r>
                        <a:rPr lang="en-US" sz="1400" kern="1200" dirty="0">
                          <a:solidFill>
                            <a:schemeClr val="dk1"/>
                          </a:solidFill>
                          <a:latin typeface="+mn-lt"/>
                          <a:ea typeface="+mn-ea"/>
                          <a:cs typeface="+mn-cs"/>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300000"/>
                        </a:lnSpc>
                      </a:pPr>
                      <a:r>
                        <a:rPr lang="en-US" sz="1400" dirty="0"/>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r>
                        <a:rPr lang="ar-EG" sz="1580" b="0" i="0" u="none" strike="noStrike" dirty="0">
                          <a:solidFill>
                            <a:schemeClr val="bg2">
                              <a:lumMod val="10000"/>
                            </a:schemeClr>
                          </a:solidFill>
                          <a:effectLst/>
                          <a:latin typeface="Gill Sans MT(Body)"/>
                        </a:rPr>
                        <a:t>امراض العيون</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3731359"/>
                  </a:ext>
                </a:extLst>
              </a:tr>
            </a:tbl>
          </a:graphicData>
        </a:graphic>
      </p:graphicFrame>
    </p:spTree>
    <p:extLst>
      <p:ext uri="{BB962C8B-B14F-4D97-AF65-F5344CB8AC3E}">
        <p14:creationId xmlns:p14="http://schemas.microsoft.com/office/powerpoint/2010/main" val="25408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anim calcmode="lin" valueType="num">
                                      <p:cBhvr>
                                        <p:cTn id="15" dur="250" fill="hold"/>
                                        <p:tgtEl>
                                          <p:spTgt spid="7"/>
                                        </p:tgtEl>
                                        <p:attrNameLst>
                                          <p:attrName>ppt_x</p:attrName>
                                        </p:attrNameLst>
                                      </p:cBhvr>
                                      <p:tavLst>
                                        <p:tav tm="0">
                                          <p:val>
                                            <p:strVal val="#ppt_x"/>
                                          </p:val>
                                        </p:tav>
                                        <p:tav tm="100000">
                                          <p:val>
                                            <p:strVal val="#ppt_x"/>
                                          </p:val>
                                        </p:tav>
                                      </p:tavLst>
                                    </p:anim>
                                    <p:anim calcmode="lin" valueType="num">
                                      <p:cBhvr>
                                        <p:cTn id="16"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874EC4-359D-6063-752B-36EA5AB295C8}"/>
              </a:ext>
            </a:extLst>
          </p:cNvPr>
          <p:cNvSpPr txBox="1"/>
          <p:nvPr/>
        </p:nvSpPr>
        <p:spPr>
          <a:xfrm>
            <a:off x="280995" y="236124"/>
            <a:ext cx="2415909" cy="646331"/>
          </a:xfrm>
          <a:prstGeom prst="rect">
            <a:avLst/>
          </a:prstGeom>
          <a:noFill/>
        </p:spPr>
        <p:txBody>
          <a:bodyPr wrap="square" rtlCol="0">
            <a:spAutoFit/>
          </a:bodyPr>
          <a:lstStyle/>
          <a:p>
            <a:pPr>
              <a:spcAft>
                <a:spcPts val="600"/>
              </a:spcAft>
            </a:pPr>
            <a:r>
              <a:rPr lang="en-US" sz="3600" dirty="0">
                <a:solidFill>
                  <a:schemeClr val="accent1"/>
                </a:solidFill>
                <a:latin typeface="Gill Sans MT (Headings)"/>
              </a:rPr>
              <a:t>Datasets</a:t>
            </a:r>
          </a:p>
        </p:txBody>
      </p:sp>
      <p:sp>
        <p:nvSpPr>
          <p:cNvPr id="3" name="TextBox 2">
            <a:extLst>
              <a:ext uri="{FF2B5EF4-FFF2-40B4-BE49-F238E27FC236}">
                <a16:creationId xmlns:a16="http://schemas.microsoft.com/office/drawing/2014/main" id="{EE627D2D-1F2F-13E2-3636-27FD306269F9}"/>
              </a:ext>
            </a:extLst>
          </p:cNvPr>
          <p:cNvSpPr txBox="1"/>
          <p:nvPr/>
        </p:nvSpPr>
        <p:spPr>
          <a:xfrm>
            <a:off x="280995" y="925155"/>
            <a:ext cx="5446619" cy="400110"/>
          </a:xfrm>
          <a:prstGeom prst="rect">
            <a:avLst/>
          </a:prstGeom>
          <a:noFill/>
        </p:spPr>
        <p:txBody>
          <a:bodyPr wrap="square" rtlCol="0">
            <a:spAutoFit/>
          </a:bodyPr>
          <a:lstStyle/>
          <a:p>
            <a:pPr defTabSz="804672">
              <a:spcAft>
                <a:spcPts val="600"/>
              </a:spcAft>
            </a:pPr>
            <a:r>
              <a:rPr lang="en-US" sz="2000" b="1" kern="1200" dirty="0">
                <a:solidFill>
                  <a:schemeClr val="accent2"/>
                </a:solidFill>
                <a:latin typeface="Gill Sans MT((Headers)"/>
              </a:rPr>
              <a:t>Diagnose Dataset</a:t>
            </a:r>
          </a:p>
        </p:txBody>
      </p:sp>
      <p:sp>
        <p:nvSpPr>
          <p:cNvPr id="8" name="Speech Bubble: Rectangle with Corners Rounded 7">
            <a:extLst>
              <a:ext uri="{FF2B5EF4-FFF2-40B4-BE49-F238E27FC236}">
                <a16:creationId xmlns:a16="http://schemas.microsoft.com/office/drawing/2014/main" id="{C2DA514A-D430-2602-23DA-06505E0C977A}"/>
              </a:ext>
            </a:extLst>
          </p:cNvPr>
          <p:cNvSpPr/>
          <p:nvPr/>
        </p:nvSpPr>
        <p:spPr>
          <a:xfrm>
            <a:off x="6768374" y="1492371"/>
            <a:ext cx="5147579" cy="1785051"/>
          </a:xfrm>
          <a:prstGeom prst="wedgeRoundRectCallout">
            <a:avLst>
              <a:gd name="adj1" fmla="val -59144"/>
              <a:gd name="adj2" fmla="val -25453"/>
              <a:gd name="adj3" fmla="val 16667"/>
            </a:avLst>
          </a:prstGeom>
          <a:solidFill>
            <a:srgbClr val="99BED7"/>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114300">
              <a:lnSpc>
                <a:spcPct val="90000"/>
              </a:lnSpc>
              <a:spcAft>
                <a:spcPts val="600"/>
              </a:spcAft>
            </a:pPr>
            <a:r>
              <a:rPr lang="en-US" dirty="0">
                <a:solidFill>
                  <a:schemeClr val="bg1"/>
                </a:solidFill>
              </a:rPr>
              <a:t>We use different files from diagnose dataset </a:t>
            </a:r>
          </a:p>
          <a:p>
            <a:pPr marL="857250" lvl="1" indent="-285750">
              <a:lnSpc>
                <a:spcPct val="90000"/>
              </a:lnSpc>
              <a:spcAft>
                <a:spcPts val="600"/>
              </a:spcAft>
              <a:buFont typeface="Courier New" panose="02070309020205020404" pitchFamily="49" charset="0"/>
              <a:buChar char="o"/>
            </a:pPr>
            <a:r>
              <a:rPr lang="en-US" dirty="0">
                <a:solidFill>
                  <a:schemeClr val="bg1"/>
                </a:solidFill>
              </a:rPr>
              <a:t>First file for disease prediction classifier</a:t>
            </a:r>
          </a:p>
          <a:p>
            <a:pPr marL="857250" lvl="1" indent="-285750">
              <a:lnSpc>
                <a:spcPct val="90000"/>
              </a:lnSpc>
              <a:spcAft>
                <a:spcPts val="600"/>
              </a:spcAft>
              <a:buFont typeface="Courier New" panose="02070309020205020404" pitchFamily="49" charset="0"/>
              <a:buChar char="o"/>
            </a:pPr>
            <a:r>
              <a:rPr lang="en-US" dirty="0">
                <a:solidFill>
                  <a:schemeClr val="bg1"/>
                </a:solidFill>
              </a:rPr>
              <a:t>Second file for disease description retrieve</a:t>
            </a:r>
          </a:p>
          <a:p>
            <a:pPr marL="857250" lvl="1" indent="-285750">
              <a:lnSpc>
                <a:spcPct val="90000"/>
              </a:lnSpc>
              <a:spcAft>
                <a:spcPts val="600"/>
              </a:spcAft>
              <a:buFont typeface="Courier New" panose="02070309020205020404" pitchFamily="49" charset="0"/>
              <a:buChar char="o"/>
            </a:pPr>
            <a:r>
              <a:rPr lang="en-US" dirty="0">
                <a:solidFill>
                  <a:schemeClr val="bg1"/>
                </a:solidFill>
              </a:rPr>
              <a:t>Third file for disease precaution </a:t>
            </a:r>
          </a:p>
        </p:txBody>
      </p:sp>
      <p:sp>
        <p:nvSpPr>
          <p:cNvPr id="19" name="Rectangle 18">
            <a:extLst>
              <a:ext uri="{FF2B5EF4-FFF2-40B4-BE49-F238E27FC236}">
                <a16:creationId xmlns:a16="http://schemas.microsoft.com/office/drawing/2014/main" id="{EF180D73-638A-4F70-218A-1C9CEC357116}"/>
              </a:ext>
            </a:extLst>
          </p:cNvPr>
          <p:cNvSpPr/>
          <p:nvPr/>
        </p:nvSpPr>
        <p:spPr>
          <a:xfrm>
            <a:off x="0" y="4673081"/>
            <a:ext cx="12192000" cy="21901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2054BCB-88E9-C4FE-340A-F6C3BCB7F427}"/>
              </a:ext>
            </a:extLst>
          </p:cNvPr>
          <p:cNvSpPr txBox="1"/>
          <p:nvPr/>
        </p:nvSpPr>
        <p:spPr>
          <a:xfrm>
            <a:off x="437068" y="1370266"/>
            <a:ext cx="6728180" cy="1785104"/>
          </a:xfrm>
          <a:prstGeom prst="rect">
            <a:avLst/>
          </a:prstGeom>
          <a:noFill/>
        </p:spPr>
        <p:txBody>
          <a:bodyPr wrap="square" rtlCol="0">
            <a:spAutoFit/>
          </a:bodyPr>
          <a:lstStyle/>
          <a:p>
            <a:pPr marL="285750" indent="-285750" defTabSz="804672">
              <a:spcAft>
                <a:spcPts val="600"/>
              </a:spcAft>
              <a:buClr>
                <a:srgbClr val="156082"/>
              </a:buClr>
              <a:buFont typeface="Wingdings" panose="05000000000000000000" pitchFamily="2" charset="2"/>
              <a:buChar char="v"/>
            </a:pPr>
            <a:r>
              <a:rPr lang="en-US" sz="2000" kern="1200" dirty="0">
                <a:solidFill>
                  <a:schemeClr val="tx1"/>
                </a:solidFill>
                <a:latin typeface="Gill Sans MT(Body)"/>
              </a:rPr>
              <a:t>Disease symptom prediction dataset helps to create a disease prediction or healthcare system.</a:t>
            </a:r>
          </a:p>
          <a:p>
            <a:pPr marL="285750" indent="-285750" defTabSz="804672">
              <a:spcAft>
                <a:spcPts val="600"/>
              </a:spcAft>
              <a:buClr>
                <a:srgbClr val="156082"/>
              </a:buClr>
              <a:buFont typeface="Wingdings" panose="05000000000000000000" pitchFamily="2" charset="2"/>
              <a:buChar char="v"/>
            </a:pPr>
            <a:r>
              <a:rPr lang="en-US" sz="2000" kern="1200" dirty="0">
                <a:solidFill>
                  <a:schemeClr val="tx1"/>
                </a:solidFill>
                <a:latin typeface="Gill Sans MT(Body)"/>
              </a:rPr>
              <a:t>The dataset containing diseases, their symptoms , precautions to be taken, and their weights.</a:t>
            </a:r>
          </a:p>
          <a:p>
            <a:pPr marL="285750" indent="-285750" defTabSz="804672">
              <a:spcAft>
                <a:spcPts val="600"/>
              </a:spcAft>
              <a:buClr>
                <a:srgbClr val="156082"/>
              </a:buClr>
              <a:buFont typeface="Wingdings" panose="05000000000000000000" pitchFamily="2" charset="2"/>
              <a:buChar char="v"/>
            </a:pPr>
            <a:r>
              <a:rPr lang="en-US" sz="2000" kern="1200" dirty="0">
                <a:solidFill>
                  <a:schemeClr val="tx1"/>
                </a:solidFill>
                <a:latin typeface="Gill Sans MT(Body)"/>
              </a:rPr>
              <a:t>The dataset distributed into 41 disease and 17 symptom </a:t>
            </a:r>
            <a:endParaRPr lang="en-US" sz="2800" dirty="0">
              <a:latin typeface="Gill Sans MT(Body)"/>
            </a:endParaRPr>
          </a:p>
        </p:txBody>
      </p:sp>
      <p:graphicFrame>
        <p:nvGraphicFramePr>
          <p:cNvPr id="5" name="Table 4">
            <a:extLst>
              <a:ext uri="{FF2B5EF4-FFF2-40B4-BE49-F238E27FC236}">
                <a16:creationId xmlns:a16="http://schemas.microsoft.com/office/drawing/2014/main" id="{A27F0280-A0DE-3A9F-BD6C-BC6E2C870B4E}"/>
              </a:ext>
            </a:extLst>
          </p:cNvPr>
          <p:cNvGraphicFramePr>
            <a:graphicFrameLocks noGrp="1"/>
          </p:cNvGraphicFramePr>
          <p:nvPr>
            <p:extLst>
              <p:ext uri="{D42A27DB-BD31-4B8C-83A1-F6EECF244321}">
                <p14:modId xmlns:p14="http://schemas.microsoft.com/office/powerpoint/2010/main" val="1055749974"/>
              </p:ext>
            </p:extLst>
          </p:nvPr>
        </p:nvGraphicFramePr>
        <p:xfrm>
          <a:off x="437068" y="3966282"/>
          <a:ext cx="11124645" cy="1591843"/>
        </p:xfrm>
        <a:graphic>
          <a:graphicData uri="http://schemas.openxmlformats.org/drawingml/2006/table">
            <a:tbl>
              <a:tblPr firstRow="1" bandRow="1">
                <a:tableStyleId>{5C22544A-7EE6-4342-B048-85BDC9FD1C3A}</a:tableStyleId>
              </a:tblPr>
              <a:tblGrid>
                <a:gridCol w="1330636">
                  <a:extLst>
                    <a:ext uri="{9D8B030D-6E8A-4147-A177-3AD203B41FA5}">
                      <a16:colId xmlns:a16="http://schemas.microsoft.com/office/drawing/2014/main" val="700033830"/>
                    </a:ext>
                  </a:extLst>
                </a:gridCol>
                <a:gridCol w="1090751">
                  <a:extLst>
                    <a:ext uri="{9D8B030D-6E8A-4147-A177-3AD203B41FA5}">
                      <a16:colId xmlns:a16="http://schemas.microsoft.com/office/drawing/2014/main" val="2612423926"/>
                    </a:ext>
                  </a:extLst>
                </a:gridCol>
                <a:gridCol w="4351629">
                  <a:extLst>
                    <a:ext uri="{9D8B030D-6E8A-4147-A177-3AD203B41FA5}">
                      <a16:colId xmlns:a16="http://schemas.microsoft.com/office/drawing/2014/main" val="121766187"/>
                    </a:ext>
                  </a:extLst>
                </a:gridCol>
                <a:gridCol w="4351629">
                  <a:extLst>
                    <a:ext uri="{9D8B030D-6E8A-4147-A177-3AD203B41FA5}">
                      <a16:colId xmlns:a16="http://schemas.microsoft.com/office/drawing/2014/main" val="4284404353"/>
                    </a:ext>
                  </a:extLst>
                </a:gridCol>
              </a:tblGrid>
              <a:tr h="556851">
                <a:tc>
                  <a:txBody>
                    <a:bodyPr/>
                    <a:lstStyle/>
                    <a:p>
                      <a:pPr marL="0" algn="ctr" defTabSz="914400" rtl="0" eaLnBrk="1" latinLnBrk="0" hangingPunct="1"/>
                      <a:r>
                        <a:rPr lang="en-US" sz="1580" b="1" kern="1200" dirty="0">
                          <a:solidFill>
                            <a:schemeClr val="tx1">
                              <a:lumMod val="95000"/>
                              <a:lumOff val="5000"/>
                            </a:schemeClr>
                          </a:solidFill>
                          <a:latin typeface="Gill Sans MT(Body)"/>
                          <a:ea typeface="+mn-ea"/>
                          <a:cs typeface="+mn-cs"/>
                        </a:rPr>
                        <a:t>Symptom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marL="0" algn="ctr" defTabSz="914400" rtl="0" eaLnBrk="1" latinLnBrk="0" hangingPunct="1"/>
                      <a:r>
                        <a:rPr lang="en-US" sz="1580" b="1" kern="1200" dirty="0">
                          <a:solidFill>
                            <a:schemeClr val="tx1">
                              <a:lumMod val="95000"/>
                              <a:lumOff val="5000"/>
                            </a:schemeClr>
                          </a:solidFill>
                          <a:latin typeface="Gill Sans MT(Body)"/>
                          <a:ea typeface="+mn-ea"/>
                          <a:cs typeface="+mn-cs"/>
                        </a:rPr>
                        <a:t>Disease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marL="0" algn="ctr" defTabSz="914400" rtl="0" eaLnBrk="1" latinLnBrk="0" hangingPunct="1"/>
                      <a:r>
                        <a:rPr lang="en-US" sz="1580" b="1" i="0" kern="1200" dirty="0">
                          <a:solidFill>
                            <a:schemeClr val="bg2">
                              <a:lumMod val="10000"/>
                            </a:schemeClr>
                          </a:solidFill>
                          <a:effectLst/>
                          <a:latin typeface="Gill Sans MT(Body)"/>
                          <a:ea typeface="+mn-ea"/>
                          <a:cs typeface="+mn-cs"/>
                        </a:rPr>
                        <a:t>Description</a:t>
                      </a:r>
                      <a:endParaRPr lang="en-US" sz="1580" b="1" kern="1200" dirty="0">
                        <a:solidFill>
                          <a:schemeClr val="bg2">
                            <a:lumMod val="10000"/>
                          </a:schemeClr>
                        </a:solidFill>
                        <a:latin typeface="Gill Sans MT(Body)"/>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80" b="1" i="0" kern="1200" dirty="0">
                          <a:solidFill>
                            <a:schemeClr val="tx1"/>
                          </a:solidFill>
                          <a:effectLst/>
                          <a:latin typeface="Gill Sans MT(Headers)"/>
                          <a:ea typeface="+mn-ea"/>
                          <a:cs typeface="+mn-cs"/>
                        </a:rPr>
                        <a:t>precaution</a:t>
                      </a:r>
                    </a:p>
                    <a:p>
                      <a:pPr marL="0" algn="ctr" defTabSz="914400" rtl="0" eaLnBrk="1" latinLnBrk="0" hangingPunct="1"/>
                      <a:endParaRPr lang="en-US" sz="1580" b="1" kern="1200" dirty="0">
                        <a:solidFill>
                          <a:schemeClr val="bg2">
                            <a:lumMod val="10000"/>
                          </a:schemeClr>
                        </a:solidFill>
                        <a:latin typeface="Gill Sans MT(Body)"/>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BED7"/>
                    </a:solidFill>
                  </a:tcPr>
                </a:tc>
                <a:extLst>
                  <a:ext uri="{0D108BD9-81ED-4DB2-BD59-A6C34878D82A}">
                    <a16:rowId xmlns:a16="http://schemas.microsoft.com/office/drawing/2014/main" val="3162304396"/>
                  </a:ext>
                </a:extLst>
              </a:tr>
              <a:tr h="973099">
                <a:tc>
                  <a:txBody>
                    <a:bodyPr/>
                    <a:lstStyle/>
                    <a:p>
                      <a:pPr marL="0" indent="0" algn="ctr" rtl="1" fontAlgn="b">
                        <a:buFont typeface="Courier New" panose="02070309020205020404" pitchFamily="49" charset="0"/>
                        <a:buNone/>
                      </a:pPr>
                      <a:r>
                        <a:rPr lang="ar-EG" sz="1580" b="0" i="0" u="none" strike="noStrike" dirty="0">
                          <a:solidFill>
                            <a:srgbClr val="000000"/>
                          </a:solidFill>
                          <a:effectLst/>
                          <a:latin typeface="Gill Sans MT(Body)"/>
                        </a:rPr>
                        <a:t>الم المفاصل</a:t>
                      </a:r>
                    </a:p>
                    <a:p>
                      <a:pPr marL="0" indent="0" algn="ctr" rtl="1" fontAlgn="b">
                        <a:buFont typeface="Courier New" panose="02070309020205020404" pitchFamily="49" charset="0"/>
                        <a:buNone/>
                      </a:pPr>
                      <a:r>
                        <a:rPr lang="ar-EG" sz="1580" b="0" i="0" u="none" strike="noStrike" dirty="0">
                          <a:solidFill>
                            <a:srgbClr val="000000"/>
                          </a:solidFill>
                          <a:effectLst/>
                          <a:latin typeface="Gill Sans MT(Body)"/>
                        </a:rPr>
                        <a:t>وجع البطن</a:t>
                      </a:r>
                    </a:p>
                    <a:p>
                      <a:pPr marL="0" indent="0" algn="ctr" rtl="1" fontAlgn="b">
                        <a:buFont typeface="Courier New" panose="02070309020205020404" pitchFamily="49" charset="0"/>
                        <a:buNone/>
                      </a:pPr>
                      <a:r>
                        <a:rPr lang="ar-EG" sz="1580" b="0" i="0" u="none" strike="noStrike" dirty="0">
                          <a:solidFill>
                            <a:srgbClr val="000000"/>
                          </a:solidFill>
                          <a:effectLst/>
                          <a:latin typeface="Gill Sans MT(Body)"/>
                        </a:rPr>
                        <a:t>فقدان الشهية</a:t>
                      </a:r>
                      <a:endParaRPr lang="en-US" sz="1580" b="0" i="0" u="none" strike="noStrike" dirty="0">
                        <a:solidFill>
                          <a:srgbClr val="000000"/>
                        </a:solidFill>
                        <a:effectLst/>
                        <a:latin typeface="Gill Sans MT(Body)"/>
                      </a:endParaRPr>
                    </a:p>
                    <a:p>
                      <a:pPr marL="0" indent="0" algn="ctr" rtl="1" fontAlgn="b">
                        <a:buFont typeface="Courier New" panose="02070309020205020404" pitchFamily="49" charset="0"/>
                        <a:buNone/>
                      </a:pPr>
                      <a:r>
                        <a:rPr lang="ar-EG" sz="1580" b="0" i="0" u="none" strike="noStrike" dirty="0">
                          <a:solidFill>
                            <a:srgbClr val="000000"/>
                          </a:solidFill>
                          <a:effectLst/>
                          <a:latin typeface="Gill Sans MT(Body)"/>
                        </a:rPr>
                        <a:t>القىْ</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r>
                        <a:rPr lang="ar-EG" sz="1580" b="0" i="0" u="none" strike="noStrike" dirty="0">
                          <a:solidFill>
                            <a:srgbClr val="000000"/>
                          </a:solidFill>
                          <a:effectLst/>
                          <a:latin typeface="Gill Sans MT(Body)"/>
                        </a:rPr>
                        <a:t>إلتهاب الكبد أ</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r>
                        <a:rPr lang="ar-EG" sz="1580" b="0" i="0" u="none" strike="noStrike" dirty="0">
                          <a:solidFill>
                            <a:srgbClr val="000000"/>
                          </a:solidFill>
                          <a:effectLst/>
                          <a:latin typeface="Gill Sans MT(Body)"/>
                        </a:rPr>
                        <a:t>التهاب الكبد (أ) هو عدوى الكبد شديدة العدوى الناجمة عن فيروس التهاب الكبد (أ). يعد الفيروس واحدًا من عدة أنواع من فيروسات التهاب الكبد التي تسبب الالتهاب وتؤثر على قدرة الكبد على أداء وظائفه.</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1" fontAlgn="b"/>
                      <a:r>
                        <a:rPr lang="ar-EG" sz="1580" b="0" i="0" u="none" strike="noStrike" dirty="0">
                          <a:solidFill>
                            <a:srgbClr val="000000"/>
                          </a:solidFill>
                          <a:effectLst/>
                          <a:latin typeface="Gill Sans MT(Body)"/>
                        </a:rPr>
                        <a:t>استشارة أقرب مستشفى</a:t>
                      </a:r>
                      <a:endParaRPr lang="en-US" sz="1580" b="0" i="0" u="none" strike="noStrike" dirty="0">
                        <a:solidFill>
                          <a:srgbClr val="000000"/>
                        </a:solidFill>
                        <a:effectLst/>
                        <a:latin typeface="Gill Sans MT(Body)"/>
                      </a:endParaRPr>
                    </a:p>
                    <a:p>
                      <a:pPr algn="ctr" rtl="1" fontAlgn="b"/>
                      <a:r>
                        <a:rPr lang="ar-EG" sz="1580" b="0" i="0" u="none" strike="noStrike" dirty="0">
                          <a:solidFill>
                            <a:srgbClr val="000000"/>
                          </a:solidFill>
                          <a:effectLst/>
                          <a:latin typeface="Gill Sans MT(Body)"/>
                        </a:rPr>
                        <a:t>غسل اليدين</a:t>
                      </a:r>
                      <a:endParaRPr lang="en-US" sz="1580" b="0" i="0" u="none" strike="noStrike" dirty="0">
                        <a:solidFill>
                          <a:srgbClr val="000000"/>
                        </a:solidFill>
                        <a:effectLst/>
                        <a:latin typeface="Gill Sans MT(Body)"/>
                      </a:endParaRPr>
                    </a:p>
                    <a:p>
                      <a:pPr algn="ctr" rtl="1" fontAlgn="b"/>
                      <a:r>
                        <a:rPr lang="ar-EG" sz="1580" b="0" i="0" u="none" strike="noStrike" dirty="0">
                          <a:solidFill>
                            <a:srgbClr val="000000"/>
                          </a:solidFill>
                          <a:effectLst/>
                          <a:latin typeface="Gill Sans MT(Body)"/>
                        </a:rPr>
                        <a:t>تجنب الأطعمة الغنية بالتوابل الدهنية</a:t>
                      </a:r>
                      <a:endParaRPr lang="en-US" sz="1580" b="0" i="0" u="none" strike="noStrike" dirty="0">
                        <a:solidFill>
                          <a:srgbClr val="000000"/>
                        </a:solidFill>
                        <a:effectLst/>
                        <a:latin typeface="Gill Sans MT(Body)"/>
                      </a:endParaRPr>
                    </a:p>
                    <a:p>
                      <a:pPr algn="ctr" rtl="1" fontAlgn="b"/>
                      <a:endParaRPr lang="ar-EG" sz="1580" b="0" i="0" u="none" strike="noStrike" dirty="0">
                        <a:solidFill>
                          <a:srgbClr val="000000"/>
                        </a:solidFill>
                        <a:effectLst/>
                        <a:latin typeface="Gill Sans MT(Body)"/>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3731359"/>
                  </a:ext>
                </a:extLst>
              </a:tr>
            </a:tbl>
          </a:graphicData>
        </a:graphic>
      </p:graphicFrame>
    </p:spTree>
    <p:extLst>
      <p:ext uri="{BB962C8B-B14F-4D97-AF65-F5344CB8AC3E}">
        <p14:creationId xmlns:p14="http://schemas.microsoft.com/office/powerpoint/2010/main" val="245213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anim calcmode="lin" valueType="num">
                                      <p:cBhvr>
                                        <p:cTn id="15" dur="250" fill="hold"/>
                                        <p:tgtEl>
                                          <p:spTgt spid="8"/>
                                        </p:tgtEl>
                                        <p:attrNameLst>
                                          <p:attrName>ppt_x</p:attrName>
                                        </p:attrNameLst>
                                      </p:cBhvr>
                                      <p:tavLst>
                                        <p:tav tm="0">
                                          <p:val>
                                            <p:strVal val="#ppt_x"/>
                                          </p:val>
                                        </p:tav>
                                        <p:tav tm="100000">
                                          <p:val>
                                            <p:strVal val="#ppt_x"/>
                                          </p:val>
                                        </p:tav>
                                      </p:tavLst>
                                    </p:anim>
                                    <p:anim calcmode="lin" valueType="num">
                                      <p:cBhvr>
                                        <p:cTn id="16"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5" name="Freeform: Shape 24">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4">
            <a:extLst>
              <a:ext uri="{FF2B5EF4-FFF2-40B4-BE49-F238E27FC236}">
                <a16:creationId xmlns:a16="http://schemas.microsoft.com/office/drawing/2014/main" id="{C7A6833E-3705-1D3B-8E94-D8400D25DC8F}"/>
              </a:ext>
            </a:extLst>
          </p:cNvPr>
          <p:cNvSpPr txBox="1">
            <a:spLocks/>
          </p:cNvSpPr>
          <p:nvPr/>
        </p:nvSpPr>
        <p:spPr>
          <a:xfrm>
            <a:off x="222327" y="181840"/>
            <a:ext cx="5516478" cy="5898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cap="all" dirty="0">
                <a:solidFill>
                  <a:schemeClr val="accent1"/>
                </a:solidFill>
                <a:latin typeface="Gill Sans MT (Headings)"/>
              </a:rPr>
              <a:t>TEAM Members</a:t>
            </a:r>
          </a:p>
        </p:txBody>
      </p:sp>
      <p:sp>
        <p:nvSpPr>
          <p:cNvPr id="10" name="TextBox 9">
            <a:extLst>
              <a:ext uri="{FF2B5EF4-FFF2-40B4-BE49-F238E27FC236}">
                <a16:creationId xmlns:a16="http://schemas.microsoft.com/office/drawing/2014/main" id="{044FF0D3-A32C-E1C9-8395-765038986CA2}"/>
              </a:ext>
            </a:extLst>
          </p:cNvPr>
          <p:cNvSpPr txBox="1"/>
          <p:nvPr/>
        </p:nvSpPr>
        <p:spPr>
          <a:xfrm>
            <a:off x="371960" y="5115539"/>
            <a:ext cx="12192000" cy="586076"/>
          </a:xfrm>
          <a:prstGeom prst="rect">
            <a:avLst/>
          </a:prstGeom>
          <a:noFill/>
        </p:spPr>
        <p:txBody>
          <a:bodyPr wrap="square" rtlCol="0">
            <a:spAutoFit/>
          </a:bodyPr>
          <a:lstStyle/>
          <a:p>
            <a:pPr algn="ctr"/>
            <a:r>
              <a:rPr lang="en-US" sz="3200" i="0" u="none" strike="noStrike" dirty="0">
                <a:solidFill>
                  <a:schemeClr val="accent1"/>
                </a:solidFill>
                <a:effectLst/>
                <a:latin typeface="Gill Sans MT (Headings)"/>
              </a:rPr>
              <a:t>Under Supervision</a:t>
            </a:r>
            <a:r>
              <a:rPr lang="en-US" sz="3200" b="1" i="0" u="none" strike="noStrike" dirty="0">
                <a:solidFill>
                  <a:schemeClr val="accent1"/>
                </a:solidFill>
                <a:effectLst/>
                <a:latin typeface="Gill Sans MT (Headings)"/>
              </a:rPr>
              <a:t> </a:t>
            </a:r>
            <a:endParaRPr lang="en-US" sz="3200" dirty="0">
              <a:solidFill>
                <a:schemeClr val="accent1"/>
              </a:solidFill>
              <a:effectLst/>
              <a:latin typeface="Gill Sans MT (Headings)"/>
              <a:ea typeface="Times New Roman" panose="02020603050405020304" pitchFamily="18" charset="0"/>
            </a:endParaRPr>
          </a:p>
        </p:txBody>
      </p:sp>
      <p:sp>
        <p:nvSpPr>
          <p:cNvPr id="11" name="TextBox 10">
            <a:extLst>
              <a:ext uri="{FF2B5EF4-FFF2-40B4-BE49-F238E27FC236}">
                <a16:creationId xmlns:a16="http://schemas.microsoft.com/office/drawing/2014/main" id="{762AD506-8B42-5EA2-9637-F8D4299C7FAB}"/>
              </a:ext>
            </a:extLst>
          </p:cNvPr>
          <p:cNvSpPr txBox="1"/>
          <p:nvPr/>
        </p:nvSpPr>
        <p:spPr>
          <a:xfrm>
            <a:off x="4564256" y="5680949"/>
            <a:ext cx="4035838" cy="830997"/>
          </a:xfrm>
          <a:prstGeom prst="rect">
            <a:avLst/>
          </a:prstGeom>
          <a:noFill/>
        </p:spPr>
        <p:txBody>
          <a:bodyPr wrap="square" rtlCol="0">
            <a:spAutoFit/>
          </a:bodyPr>
          <a:lstStyle/>
          <a:p>
            <a:pPr algn="ctr">
              <a:buClr>
                <a:schemeClr val="accent1"/>
              </a:buClr>
            </a:pPr>
            <a:r>
              <a:rPr lang="en-US" sz="2400" dirty="0">
                <a:latin typeface="Gill Sans MT (Body)"/>
              </a:rPr>
              <a:t>Dr. Dina El-</a:t>
            </a:r>
            <a:r>
              <a:rPr lang="en-US" sz="2400" dirty="0" err="1">
                <a:latin typeface="Gill Sans MT (Body)"/>
              </a:rPr>
              <a:t>Sayad</a:t>
            </a:r>
            <a:endParaRPr lang="en-US" sz="2400" dirty="0">
              <a:latin typeface="Gill Sans MT (Body)"/>
            </a:endParaRPr>
          </a:p>
          <a:p>
            <a:pPr algn="ctr">
              <a:buClr>
                <a:schemeClr val="accent1"/>
              </a:buClr>
            </a:pPr>
            <a:r>
              <a:rPr lang="en-US" sz="2400" dirty="0">
                <a:latin typeface="Gill Sans MT (Body)"/>
              </a:rPr>
              <a:t>TA. Heba Gamal Ahmed </a:t>
            </a:r>
          </a:p>
        </p:txBody>
      </p:sp>
      <p:pic>
        <p:nvPicPr>
          <p:cNvPr id="12" name="Picture 11">
            <a:extLst>
              <a:ext uri="{FF2B5EF4-FFF2-40B4-BE49-F238E27FC236}">
                <a16:creationId xmlns:a16="http://schemas.microsoft.com/office/drawing/2014/main" id="{1CD2CBEA-089B-F64C-80BA-C7361D73DAEF}"/>
              </a:ext>
            </a:extLst>
          </p:cNvPr>
          <p:cNvPicPr>
            <a:picLocks noChangeAspect="1"/>
          </p:cNvPicPr>
          <p:nvPr/>
        </p:nvPicPr>
        <p:blipFill>
          <a:blip r:embed="rId2">
            <a:extLst>
              <a:ext uri="{28A0092B-C50C-407E-A947-70E740481C1C}">
                <a14:useLocalDpi xmlns:a14="http://schemas.microsoft.com/office/drawing/2010/main" val="0"/>
              </a:ext>
            </a:extLst>
          </a:blip>
          <a:srcRect t="591" b="591"/>
          <a:stretch/>
        </p:blipFill>
        <p:spPr>
          <a:xfrm>
            <a:off x="6323525" y="2433748"/>
            <a:ext cx="1648872" cy="1629395"/>
          </a:xfrm>
          <a:prstGeom prst="flowChartConnector">
            <a:avLst/>
          </a:prstGeom>
          <a:ln w="28575">
            <a:solidFill>
              <a:srgbClr val="3078A1"/>
            </a:solidFill>
          </a:ln>
        </p:spPr>
      </p:pic>
      <p:sp>
        <p:nvSpPr>
          <p:cNvPr id="14" name="TextBox 13">
            <a:extLst>
              <a:ext uri="{FF2B5EF4-FFF2-40B4-BE49-F238E27FC236}">
                <a16:creationId xmlns:a16="http://schemas.microsoft.com/office/drawing/2014/main" id="{9E2D6B59-7C1B-E9D2-EAA3-BAEFF6E72A61}"/>
              </a:ext>
            </a:extLst>
          </p:cNvPr>
          <p:cNvSpPr txBox="1"/>
          <p:nvPr/>
        </p:nvSpPr>
        <p:spPr>
          <a:xfrm>
            <a:off x="2756094" y="3977981"/>
            <a:ext cx="1648872" cy="369332"/>
          </a:xfrm>
          <a:prstGeom prst="rect">
            <a:avLst/>
          </a:prstGeom>
          <a:noFill/>
        </p:spPr>
        <p:txBody>
          <a:bodyPr wrap="square">
            <a:spAutoFit/>
          </a:bodyPr>
          <a:lstStyle/>
          <a:p>
            <a:pPr>
              <a:spcBef>
                <a:spcPct val="20000"/>
              </a:spcBef>
              <a:spcAft>
                <a:spcPts val="600"/>
              </a:spcAft>
              <a:buClr>
                <a:schemeClr val="accent1"/>
              </a:buClr>
              <a:buSzPct val="92000"/>
            </a:pPr>
            <a:r>
              <a:rPr lang="en-US" dirty="0">
                <a:latin typeface="Gill Sans MT (Body)"/>
              </a:rPr>
              <a:t>Manar Alaa</a:t>
            </a:r>
          </a:p>
        </p:txBody>
      </p:sp>
      <p:pic>
        <p:nvPicPr>
          <p:cNvPr id="15" name="Picture 14">
            <a:extLst>
              <a:ext uri="{FF2B5EF4-FFF2-40B4-BE49-F238E27FC236}">
                <a16:creationId xmlns:a16="http://schemas.microsoft.com/office/drawing/2014/main" id="{FB5B7637-7496-1575-90A3-8FA04477EA1B}"/>
              </a:ext>
            </a:extLst>
          </p:cNvPr>
          <p:cNvPicPr>
            <a:picLocks noChangeAspect="1"/>
          </p:cNvPicPr>
          <p:nvPr/>
        </p:nvPicPr>
        <p:blipFill>
          <a:blip r:embed="rId3"/>
          <a:srcRect t="591" b="591"/>
          <a:stretch/>
        </p:blipFill>
        <p:spPr>
          <a:xfrm>
            <a:off x="2632588" y="2308142"/>
            <a:ext cx="1648872" cy="1629395"/>
          </a:xfrm>
          <a:prstGeom prst="flowChartConnector">
            <a:avLst/>
          </a:prstGeom>
          <a:ln w="28575">
            <a:solidFill>
              <a:srgbClr val="156082"/>
            </a:solidFill>
          </a:ln>
        </p:spPr>
      </p:pic>
      <p:pic>
        <p:nvPicPr>
          <p:cNvPr id="17" name="Picture 16">
            <a:extLst>
              <a:ext uri="{FF2B5EF4-FFF2-40B4-BE49-F238E27FC236}">
                <a16:creationId xmlns:a16="http://schemas.microsoft.com/office/drawing/2014/main" id="{8A41A74A-028D-5191-24CF-1B0EECCB2711}"/>
              </a:ext>
            </a:extLst>
          </p:cNvPr>
          <p:cNvPicPr>
            <a:picLocks noChangeAspect="1"/>
          </p:cNvPicPr>
          <p:nvPr/>
        </p:nvPicPr>
        <p:blipFill>
          <a:blip r:embed="rId4">
            <a:extLst>
              <a:ext uri="{28A0092B-C50C-407E-A947-70E740481C1C}">
                <a14:useLocalDpi xmlns:a14="http://schemas.microsoft.com/office/drawing/2010/main" val="0"/>
              </a:ext>
            </a:extLst>
          </a:blip>
          <a:srcRect t="10788" b="10788"/>
          <a:stretch/>
        </p:blipFill>
        <p:spPr>
          <a:xfrm>
            <a:off x="8433326" y="1117648"/>
            <a:ext cx="1648872" cy="1629395"/>
          </a:xfrm>
          <a:prstGeom prst="flowChartConnector">
            <a:avLst/>
          </a:prstGeom>
          <a:ln w="28575">
            <a:solidFill>
              <a:srgbClr val="156082"/>
            </a:solidFill>
          </a:ln>
        </p:spPr>
      </p:pic>
      <p:sp>
        <p:nvSpPr>
          <p:cNvPr id="18" name="TextBox 17">
            <a:extLst>
              <a:ext uri="{FF2B5EF4-FFF2-40B4-BE49-F238E27FC236}">
                <a16:creationId xmlns:a16="http://schemas.microsoft.com/office/drawing/2014/main" id="{58073B7A-E809-EE48-FE1F-6AB01A5CC652}"/>
              </a:ext>
            </a:extLst>
          </p:cNvPr>
          <p:cNvSpPr txBox="1"/>
          <p:nvPr/>
        </p:nvSpPr>
        <p:spPr>
          <a:xfrm>
            <a:off x="725547" y="2798165"/>
            <a:ext cx="1648872" cy="369332"/>
          </a:xfrm>
          <a:prstGeom prst="rect">
            <a:avLst/>
          </a:prstGeom>
          <a:noFill/>
        </p:spPr>
        <p:txBody>
          <a:bodyPr wrap="square">
            <a:spAutoFit/>
          </a:bodyPr>
          <a:lstStyle/>
          <a:p>
            <a:pPr>
              <a:spcBef>
                <a:spcPct val="20000"/>
              </a:spcBef>
              <a:spcAft>
                <a:spcPts val="600"/>
              </a:spcAft>
              <a:buClr>
                <a:schemeClr val="accent1"/>
              </a:buClr>
              <a:buSzPct val="92000"/>
            </a:pPr>
            <a:r>
              <a:rPr lang="en-US" kern="1200" dirty="0">
                <a:latin typeface="Gill Sans MT (Body)"/>
              </a:rPr>
              <a:t>Fady </a:t>
            </a:r>
            <a:r>
              <a:rPr lang="en-US" dirty="0">
                <a:latin typeface="Gill Sans MT (Body)"/>
              </a:rPr>
              <a:t>Makram</a:t>
            </a:r>
            <a:endParaRPr lang="en-US" kern="1200" dirty="0">
              <a:latin typeface="Gill Sans MT (Body)"/>
            </a:endParaRPr>
          </a:p>
        </p:txBody>
      </p:sp>
      <p:pic>
        <p:nvPicPr>
          <p:cNvPr id="19" name="Picture 18">
            <a:extLst>
              <a:ext uri="{FF2B5EF4-FFF2-40B4-BE49-F238E27FC236}">
                <a16:creationId xmlns:a16="http://schemas.microsoft.com/office/drawing/2014/main" id="{8A5B882F-6D5C-4510-644C-393C089FCD63}"/>
              </a:ext>
            </a:extLst>
          </p:cNvPr>
          <p:cNvPicPr>
            <a:picLocks noChangeAspect="1"/>
          </p:cNvPicPr>
          <p:nvPr/>
        </p:nvPicPr>
        <p:blipFill>
          <a:blip r:embed="rId5"/>
          <a:srcRect t="591" b="591"/>
          <a:stretch/>
        </p:blipFill>
        <p:spPr>
          <a:xfrm>
            <a:off x="10313098" y="2525442"/>
            <a:ext cx="1648872" cy="1629395"/>
          </a:xfrm>
          <a:prstGeom prst="flowChartConnector">
            <a:avLst/>
          </a:prstGeom>
          <a:ln w="28575">
            <a:solidFill>
              <a:srgbClr val="3078A1"/>
            </a:solidFill>
          </a:ln>
        </p:spPr>
      </p:pic>
      <p:sp>
        <p:nvSpPr>
          <p:cNvPr id="20" name="TextBox 19">
            <a:extLst>
              <a:ext uri="{FF2B5EF4-FFF2-40B4-BE49-F238E27FC236}">
                <a16:creationId xmlns:a16="http://schemas.microsoft.com/office/drawing/2014/main" id="{6AACB367-D114-CAEB-9BFC-57CB3F169BE4}"/>
              </a:ext>
            </a:extLst>
          </p:cNvPr>
          <p:cNvSpPr txBox="1"/>
          <p:nvPr/>
        </p:nvSpPr>
        <p:spPr>
          <a:xfrm>
            <a:off x="8433326" y="2739788"/>
            <a:ext cx="2006270" cy="369332"/>
          </a:xfrm>
          <a:prstGeom prst="rect">
            <a:avLst/>
          </a:prstGeom>
          <a:noFill/>
        </p:spPr>
        <p:txBody>
          <a:bodyPr wrap="square">
            <a:spAutoFit/>
          </a:bodyPr>
          <a:lstStyle/>
          <a:p>
            <a:pPr>
              <a:spcBef>
                <a:spcPct val="20000"/>
              </a:spcBef>
              <a:spcAft>
                <a:spcPts val="600"/>
              </a:spcAft>
              <a:buClr>
                <a:schemeClr val="accent1"/>
              </a:buClr>
              <a:buSzPct val="92000"/>
            </a:pPr>
            <a:r>
              <a:rPr lang="en-US" dirty="0">
                <a:latin typeface="Gill Sans MT (Body)"/>
              </a:rPr>
              <a:t>Manar Mohamed</a:t>
            </a:r>
            <a:endParaRPr lang="en-US" kern="1200" dirty="0">
              <a:latin typeface="Gill Sans MT (Body)"/>
            </a:endParaRPr>
          </a:p>
        </p:txBody>
      </p:sp>
      <p:pic>
        <p:nvPicPr>
          <p:cNvPr id="21" name="Picture 20">
            <a:extLst>
              <a:ext uri="{FF2B5EF4-FFF2-40B4-BE49-F238E27FC236}">
                <a16:creationId xmlns:a16="http://schemas.microsoft.com/office/drawing/2014/main" id="{3504269D-6E6E-DA7C-B2B8-2E7FD7390535}"/>
              </a:ext>
            </a:extLst>
          </p:cNvPr>
          <p:cNvPicPr>
            <a:picLocks noChangeAspect="1"/>
          </p:cNvPicPr>
          <p:nvPr/>
        </p:nvPicPr>
        <p:blipFill>
          <a:blip r:embed="rId6"/>
          <a:srcRect t="2179" b="2179"/>
          <a:stretch/>
        </p:blipFill>
        <p:spPr>
          <a:xfrm>
            <a:off x="676026" y="1117648"/>
            <a:ext cx="1648872" cy="1629395"/>
          </a:xfrm>
          <a:prstGeom prst="flowChartConnector">
            <a:avLst/>
          </a:prstGeom>
          <a:ln w="28575">
            <a:solidFill>
              <a:srgbClr val="3078A1"/>
            </a:solidFill>
          </a:ln>
        </p:spPr>
      </p:pic>
      <p:sp>
        <p:nvSpPr>
          <p:cNvPr id="22" name="TextBox 21">
            <a:extLst>
              <a:ext uri="{FF2B5EF4-FFF2-40B4-BE49-F238E27FC236}">
                <a16:creationId xmlns:a16="http://schemas.microsoft.com/office/drawing/2014/main" id="{0D617933-C46B-A684-ABCC-CF47A32E0522}"/>
              </a:ext>
            </a:extLst>
          </p:cNvPr>
          <p:cNvSpPr txBox="1"/>
          <p:nvPr/>
        </p:nvSpPr>
        <p:spPr>
          <a:xfrm>
            <a:off x="10391177" y="4162647"/>
            <a:ext cx="1912143" cy="369332"/>
          </a:xfrm>
          <a:prstGeom prst="rect">
            <a:avLst/>
          </a:prstGeom>
          <a:noFill/>
        </p:spPr>
        <p:txBody>
          <a:bodyPr wrap="square">
            <a:spAutoFit/>
          </a:bodyPr>
          <a:lstStyle/>
          <a:p>
            <a:pPr>
              <a:spcBef>
                <a:spcPct val="20000"/>
              </a:spcBef>
              <a:spcAft>
                <a:spcPts val="600"/>
              </a:spcAft>
              <a:buClr>
                <a:schemeClr val="accent1"/>
              </a:buClr>
              <a:buSzPct val="92000"/>
            </a:pPr>
            <a:r>
              <a:rPr lang="en-US" dirty="0" err="1">
                <a:latin typeface="Gill Sans MT (Body)"/>
              </a:rPr>
              <a:t>Menna</a:t>
            </a:r>
            <a:r>
              <a:rPr lang="en-US" dirty="0">
                <a:latin typeface="Gill Sans MT (Body)"/>
              </a:rPr>
              <a:t> Ibrahim</a:t>
            </a:r>
            <a:endParaRPr lang="en-US" kern="1200" dirty="0">
              <a:latin typeface="Gill Sans MT (Body)"/>
            </a:endParaRPr>
          </a:p>
        </p:txBody>
      </p:sp>
      <p:pic>
        <p:nvPicPr>
          <p:cNvPr id="5" name="Picture 4">
            <a:extLst>
              <a:ext uri="{FF2B5EF4-FFF2-40B4-BE49-F238E27FC236}">
                <a16:creationId xmlns:a16="http://schemas.microsoft.com/office/drawing/2014/main" id="{82FBD0D0-3FEA-AE52-656C-FD5C9BF7EE21}"/>
              </a:ext>
            </a:extLst>
          </p:cNvPr>
          <p:cNvPicPr>
            <a:picLocks noChangeAspect="1"/>
          </p:cNvPicPr>
          <p:nvPr/>
        </p:nvPicPr>
        <p:blipFill>
          <a:blip r:embed="rId7"/>
          <a:srcRect t="19054" b="19054"/>
          <a:stretch/>
        </p:blipFill>
        <p:spPr>
          <a:xfrm>
            <a:off x="4447128" y="1046558"/>
            <a:ext cx="1648872" cy="1629395"/>
          </a:xfrm>
          <a:prstGeom prst="flowChartConnector">
            <a:avLst/>
          </a:prstGeom>
          <a:ln w="28575">
            <a:solidFill>
              <a:srgbClr val="156082"/>
            </a:solidFill>
          </a:ln>
        </p:spPr>
      </p:pic>
      <p:sp>
        <p:nvSpPr>
          <p:cNvPr id="6" name="TextBox 5">
            <a:extLst>
              <a:ext uri="{FF2B5EF4-FFF2-40B4-BE49-F238E27FC236}">
                <a16:creationId xmlns:a16="http://schemas.microsoft.com/office/drawing/2014/main" id="{88047853-6345-9B14-539A-339E620C3A43}"/>
              </a:ext>
            </a:extLst>
          </p:cNvPr>
          <p:cNvSpPr txBox="1"/>
          <p:nvPr/>
        </p:nvSpPr>
        <p:spPr>
          <a:xfrm>
            <a:off x="4562497" y="2670910"/>
            <a:ext cx="1648872" cy="369332"/>
          </a:xfrm>
          <a:prstGeom prst="rect">
            <a:avLst/>
          </a:prstGeom>
          <a:noFill/>
        </p:spPr>
        <p:txBody>
          <a:bodyPr wrap="square">
            <a:spAutoFit/>
          </a:bodyPr>
          <a:lstStyle/>
          <a:p>
            <a:pPr>
              <a:spcBef>
                <a:spcPct val="20000"/>
              </a:spcBef>
              <a:spcAft>
                <a:spcPts val="600"/>
              </a:spcAft>
              <a:buClr>
                <a:schemeClr val="accent1"/>
              </a:buClr>
              <a:buSzPct val="92000"/>
            </a:pPr>
            <a:r>
              <a:rPr lang="en-US" dirty="0">
                <a:latin typeface="Gill Sans MT (Body)"/>
              </a:rPr>
              <a:t>Manar Ibrahim </a:t>
            </a:r>
            <a:endParaRPr lang="en-US" kern="1200" dirty="0">
              <a:latin typeface="Gill Sans MT (Body)"/>
            </a:endParaRPr>
          </a:p>
        </p:txBody>
      </p:sp>
      <p:pic>
        <p:nvPicPr>
          <p:cNvPr id="3" name="Picture 2">
            <a:extLst>
              <a:ext uri="{FF2B5EF4-FFF2-40B4-BE49-F238E27FC236}">
                <a16:creationId xmlns:a16="http://schemas.microsoft.com/office/drawing/2014/main" id="{876D28CA-7A47-06E8-A1C2-68EA3D795E88}"/>
              </a:ext>
            </a:extLst>
          </p:cNvPr>
          <p:cNvPicPr>
            <a:picLocks noChangeAspect="1"/>
          </p:cNvPicPr>
          <p:nvPr/>
        </p:nvPicPr>
        <p:blipFill>
          <a:blip r:embed="rId8"/>
          <a:stretch>
            <a:fillRect/>
          </a:stretch>
        </p:blipFill>
        <p:spPr>
          <a:xfrm>
            <a:off x="6284738" y="4063143"/>
            <a:ext cx="1621677" cy="506012"/>
          </a:xfrm>
          <a:prstGeom prst="rect">
            <a:avLst/>
          </a:prstGeom>
        </p:spPr>
      </p:pic>
    </p:spTree>
    <p:extLst>
      <p:ext uri="{BB962C8B-B14F-4D97-AF65-F5344CB8AC3E}">
        <p14:creationId xmlns:p14="http://schemas.microsoft.com/office/powerpoint/2010/main" val="49679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25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250"/>
                                        <p:tgtEl>
                                          <p:spTgt spid="1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25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250"/>
                                        <p:tgtEl>
                                          <p:spTgt spid="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25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250"/>
                                        <p:tgtEl>
                                          <p:spTgt spid="12"/>
                                        </p:tgtEl>
                                      </p:cBhvr>
                                    </p:animEffect>
                                  </p:childTnLst>
                                </p:cTn>
                              </p:par>
                              <p:par>
                                <p:cTn id="32" presetID="22" presetClass="entr" presetSubtype="4"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25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25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25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250"/>
                                        <p:tgtEl>
                                          <p:spTgt spid="1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25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down)">
                                      <p:cBhvr>
                                        <p:cTn id="55" dur="25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8" grpId="0"/>
      <p:bldP spid="20" grpId="0"/>
      <p:bldP spid="22"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35D9476-3EB4-ED0B-4455-8E4231BCF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6C723EC-ADEC-636D-D7C1-E21DA2FA88FF}"/>
              </a:ext>
            </a:extLst>
          </p:cNvPr>
          <p:cNvSpPr txBox="1">
            <a:spLocks/>
          </p:cNvSpPr>
          <p:nvPr/>
        </p:nvSpPr>
        <p:spPr>
          <a:xfrm>
            <a:off x="1045028" y="1336329"/>
            <a:ext cx="4430520" cy="4382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solidFill>
                  <a:schemeClr val="accent1">
                    <a:lumMod val="75000"/>
                  </a:schemeClr>
                </a:solidFill>
                <a:latin typeface="Gill Sans MT((Headers)"/>
                <a:ea typeface="+mn-ea"/>
                <a:cs typeface="+mn-cs"/>
              </a:rPr>
              <a:t>Preprocessing</a:t>
            </a:r>
            <a:endParaRPr lang="en-US" sz="3600" kern="1200" dirty="0">
              <a:solidFill>
                <a:schemeClr val="accent1">
                  <a:lumMod val="75000"/>
                </a:schemeClr>
              </a:solidFill>
              <a:latin typeface="Gill Sans MT (Headings)"/>
            </a:endParaRPr>
          </a:p>
        </p:txBody>
      </p:sp>
      <p:grpSp>
        <p:nvGrpSpPr>
          <p:cNvPr id="4" name="Group 3">
            <a:extLst>
              <a:ext uri="{FF2B5EF4-FFF2-40B4-BE49-F238E27FC236}">
                <a16:creationId xmlns:a16="http://schemas.microsoft.com/office/drawing/2014/main" id="{80E15D09-10D1-3F6D-1F48-F17245F2FE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5" name="Rectangle 4">
              <a:extLst>
                <a:ext uri="{FF2B5EF4-FFF2-40B4-BE49-F238E27FC236}">
                  <a16:creationId xmlns:a16="http://schemas.microsoft.com/office/drawing/2014/main" id="{4A4C1EE6-2979-8359-F09C-1319623415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FB926F-2013-D258-37C0-F194CC2D0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64CEB4-7D67-146F-17C2-F5D2DED49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73972AB-0DD9-FF19-0324-91683E103E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B9D445-EFA6-7A6A-AE30-5A5F8FE47A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42FDAE9A-2F52-5773-A777-C5AAA0A1F3F8}"/>
              </a:ext>
            </a:extLst>
          </p:cNvPr>
          <p:cNvSpPr>
            <a:spLocks noGrp="1"/>
          </p:cNvSpPr>
          <p:nvPr>
            <p:ph type="ftr" sz="quarter" idx="11"/>
          </p:nvPr>
        </p:nvSpPr>
        <p:spPr>
          <a:xfrm>
            <a:off x="5685810" y="6492240"/>
            <a:ext cx="3993634"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Sample Footer Text</a:t>
            </a:r>
          </a:p>
        </p:txBody>
      </p:sp>
      <p:sp>
        <p:nvSpPr>
          <p:cNvPr id="11" name="Slide Number Placeholder 5">
            <a:extLst>
              <a:ext uri="{FF2B5EF4-FFF2-40B4-BE49-F238E27FC236}">
                <a16:creationId xmlns:a16="http://schemas.microsoft.com/office/drawing/2014/main" id="{0A051EDD-77BD-E39F-8C81-852D489BBB84}"/>
              </a:ext>
            </a:extLst>
          </p:cNvPr>
          <p:cNvSpPr>
            <a:spLocks noGrp="1"/>
          </p:cNvSpPr>
          <p:nvPr>
            <p:ph type="sldNum" sz="quarter" idx="12"/>
          </p:nvPr>
        </p:nvSpPr>
        <p:spPr>
          <a:xfrm>
            <a:off x="9481741" y="6492240"/>
            <a:ext cx="1141995" cy="365125"/>
          </a:xfrm>
        </p:spPr>
        <p:txBody>
          <a:bodyPr vert="horz" lIns="91440" tIns="45720" rIns="91440" bIns="45720" rtlCol="0" anchor="ctr">
            <a:normAutofit/>
          </a:bodyPr>
          <a:lstStyle/>
          <a:p>
            <a:pPr>
              <a:spcAft>
                <a:spcPts val="600"/>
              </a:spcAft>
            </a:pPr>
            <a:fld id="{3A98EE3D-8CD1-4C3F-BD1C-C98C9596463C}" type="slidenum">
              <a:rPr lang="en-US" smtClean="0">
                <a:solidFill>
                  <a:schemeClr val="tx1">
                    <a:tint val="75000"/>
                  </a:schemeClr>
                </a:solidFill>
              </a:rPr>
              <a:pPr>
                <a:spcAft>
                  <a:spcPts val="600"/>
                </a:spcAft>
              </a:pPr>
              <a:t>20</a:t>
            </a:fld>
            <a:endParaRPr lang="en-US">
              <a:solidFill>
                <a:schemeClr val="tx1">
                  <a:tint val="75000"/>
                </a:schemeClr>
              </a:solidFill>
            </a:endParaRPr>
          </a:p>
        </p:txBody>
      </p:sp>
      <p:graphicFrame>
        <p:nvGraphicFramePr>
          <p:cNvPr id="12" name="Text Placeholder 3">
            <a:extLst>
              <a:ext uri="{FF2B5EF4-FFF2-40B4-BE49-F238E27FC236}">
                <a16:creationId xmlns:a16="http://schemas.microsoft.com/office/drawing/2014/main" id="{F2FE74FC-DC05-1003-18D5-697D196A3594}"/>
              </a:ext>
            </a:extLst>
          </p:cNvPr>
          <p:cNvGraphicFramePr/>
          <p:nvPr/>
        </p:nvGraphicFramePr>
        <p:xfrm>
          <a:off x="5781466" y="1351999"/>
          <a:ext cx="5987644" cy="4382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Rounded Corners 13">
            <a:extLst>
              <a:ext uri="{FF2B5EF4-FFF2-40B4-BE49-F238E27FC236}">
                <a16:creationId xmlns:a16="http://schemas.microsoft.com/office/drawing/2014/main" id="{F720AA6B-A874-DA35-386B-2C697541CA1B}"/>
              </a:ext>
            </a:extLst>
          </p:cNvPr>
          <p:cNvSpPr/>
          <p:nvPr/>
        </p:nvSpPr>
        <p:spPr>
          <a:xfrm>
            <a:off x="6640815" y="2521763"/>
            <a:ext cx="4268945" cy="768809"/>
          </a:xfrm>
          <a:prstGeom prst="roundRect">
            <a:avLst>
              <a:gd name="adj" fmla="val 1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lnSpc>
                <a:spcPct val="200000"/>
              </a:lnSpc>
            </a:pPr>
            <a:r>
              <a:rPr lang="en-US" sz="2000" dirty="0">
                <a:latin typeface="Gill Sans MT(Body)"/>
              </a:rPr>
              <a:t>Chatbot preprocessing</a:t>
            </a:r>
          </a:p>
        </p:txBody>
      </p:sp>
      <p:sp>
        <p:nvSpPr>
          <p:cNvPr id="15" name="Rectangle: Rounded Corners 14">
            <a:extLst>
              <a:ext uri="{FF2B5EF4-FFF2-40B4-BE49-F238E27FC236}">
                <a16:creationId xmlns:a16="http://schemas.microsoft.com/office/drawing/2014/main" id="{E9C503B8-45E9-7F71-D6E0-DFA65AD52589}"/>
              </a:ext>
            </a:extLst>
          </p:cNvPr>
          <p:cNvSpPr/>
          <p:nvPr/>
        </p:nvSpPr>
        <p:spPr>
          <a:xfrm>
            <a:off x="6640815" y="3924080"/>
            <a:ext cx="4233202" cy="698935"/>
          </a:xfrm>
          <a:prstGeom prst="roundRect">
            <a:avLst>
              <a:gd name="adj" fmla="val 1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sz="2000" dirty="0">
                <a:solidFill>
                  <a:schemeClr val="accent1">
                    <a:lumMod val="75000"/>
                  </a:schemeClr>
                </a:solidFill>
                <a:latin typeface="Gill Sans MT((Headers)"/>
              </a:rPr>
              <a:t>Diagnosis</a:t>
            </a:r>
            <a:r>
              <a:rPr lang="en-US" sz="2000" dirty="0">
                <a:latin typeface="Gill Sans MT(Body)"/>
              </a:rPr>
              <a:t> preprocessing</a:t>
            </a:r>
          </a:p>
        </p:txBody>
      </p:sp>
    </p:spTree>
    <p:extLst>
      <p:ext uri="{BB962C8B-B14F-4D97-AF65-F5344CB8AC3E}">
        <p14:creationId xmlns:p14="http://schemas.microsoft.com/office/powerpoint/2010/main" val="10015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5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25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3D8C4BE7-F76C-61A4-01D8-7F7413E2FFAA}"/>
              </a:ext>
            </a:extLst>
          </p:cNvPr>
          <p:cNvSpPr txBox="1"/>
          <p:nvPr/>
        </p:nvSpPr>
        <p:spPr>
          <a:xfrm>
            <a:off x="1925998" y="3477926"/>
            <a:ext cx="3200474" cy="667875"/>
          </a:xfrm>
          <a:prstGeom prst="rect">
            <a:avLst/>
          </a:prstGeom>
          <a:noFill/>
        </p:spPr>
        <p:txBody>
          <a:bodyPr wrap="square">
            <a:spAutoFit/>
          </a:bodyPr>
          <a:lstStyle/>
          <a:p>
            <a:pPr algn="ctr" defTabSz="754929">
              <a:lnSpc>
                <a:spcPct val="90000"/>
              </a:lnSpc>
              <a:spcBef>
                <a:spcPct val="0"/>
              </a:spcBef>
              <a:spcAft>
                <a:spcPts val="600"/>
              </a:spcAft>
            </a:pPr>
            <a:r>
              <a:rPr lang="en-US" dirty="0">
                <a:solidFill>
                  <a:schemeClr val="accent2"/>
                </a:solidFill>
                <a:latin typeface="Gill Sans MT((Headers)"/>
              </a:rPr>
              <a:t>Translation-based technique </a:t>
            </a:r>
          </a:p>
          <a:p>
            <a:pPr defTabSz="877824">
              <a:lnSpc>
                <a:spcPct val="90000"/>
              </a:lnSpc>
              <a:spcBef>
                <a:spcPct val="0"/>
              </a:spcBef>
              <a:spcAft>
                <a:spcPts val="600"/>
              </a:spcAft>
            </a:pPr>
            <a:endParaRPr lang="en-US" kern="1200" dirty="0">
              <a:solidFill>
                <a:schemeClr val="accent2"/>
              </a:solidFill>
              <a:latin typeface="Gill Sans MT(Headers)"/>
              <a:ea typeface="+mj-ea"/>
              <a:cs typeface="+mj-cs"/>
            </a:endParaRPr>
          </a:p>
        </p:txBody>
      </p:sp>
      <p:sp>
        <p:nvSpPr>
          <p:cNvPr id="16" name="TextBox 15">
            <a:extLst>
              <a:ext uri="{FF2B5EF4-FFF2-40B4-BE49-F238E27FC236}">
                <a16:creationId xmlns:a16="http://schemas.microsoft.com/office/drawing/2014/main" id="{76DBB29A-6543-8E87-3006-C73DCD3604B6}"/>
              </a:ext>
            </a:extLst>
          </p:cNvPr>
          <p:cNvSpPr txBox="1"/>
          <p:nvPr/>
        </p:nvSpPr>
        <p:spPr>
          <a:xfrm>
            <a:off x="7250018" y="3477926"/>
            <a:ext cx="4116493" cy="1569660"/>
          </a:xfrm>
          <a:prstGeom prst="rect">
            <a:avLst/>
          </a:prstGeom>
          <a:noFill/>
        </p:spPr>
        <p:txBody>
          <a:bodyPr wrap="square">
            <a:spAutoFit/>
          </a:bodyPr>
          <a:lstStyle/>
          <a:p>
            <a:pPr algn="ctr" defTabSz="754929">
              <a:lnSpc>
                <a:spcPct val="90000"/>
              </a:lnSpc>
              <a:spcBef>
                <a:spcPct val="0"/>
              </a:spcBef>
              <a:spcAft>
                <a:spcPts val="600"/>
              </a:spcAft>
            </a:pPr>
            <a:r>
              <a:rPr lang="en-US" dirty="0">
                <a:solidFill>
                  <a:schemeClr val="accent2"/>
                </a:solidFill>
                <a:latin typeface="Gill Sans MT((Headers)"/>
              </a:rPr>
              <a:t>Scraping Technique</a:t>
            </a:r>
            <a:endParaRPr lang="en-US" b="1" dirty="0">
              <a:solidFill>
                <a:schemeClr val="accent2"/>
              </a:solidFill>
            </a:endParaRPr>
          </a:p>
          <a:p>
            <a:pPr algn="ctr" defTabSz="754929">
              <a:lnSpc>
                <a:spcPct val="90000"/>
              </a:lnSpc>
              <a:spcBef>
                <a:spcPct val="0"/>
              </a:spcBef>
              <a:spcAft>
                <a:spcPts val="600"/>
              </a:spcAft>
            </a:pPr>
            <a:r>
              <a:rPr lang="en-US" b="1" dirty="0"/>
              <a:t>  </a:t>
            </a:r>
          </a:p>
          <a:p>
            <a:pPr algn="ctr" defTabSz="754929">
              <a:lnSpc>
                <a:spcPct val="90000"/>
              </a:lnSpc>
              <a:spcBef>
                <a:spcPct val="0"/>
              </a:spcBef>
              <a:spcAft>
                <a:spcPts val="600"/>
              </a:spcAft>
            </a:pPr>
            <a:r>
              <a:rPr lang="en-US" dirty="0"/>
              <a:t>scrap data from altibbi.com website for small classes</a:t>
            </a:r>
          </a:p>
          <a:p>
            <a:pPr defTabSz="754929">
              <a:lnSpc>
                <a:spcPct val="90000"/>
              </a:lnSpc>
              <a:spcBef>
                <a:spcPct val="0"/>
              </a:spcBef>
              <a:spcAft>
                <a:spcPts val="600"/>
              </a:spcAft>
            </a:pPr>
            <a:endParaRPr lang="en-US" kern="1200" dirty="0">
              <a:solidFill>
                <a:schemeClr val="tx1"/>
              </a:solidFill>
              <a:latin typeface="Gill Sans MT (Body)"/>
              <a:ea typeface="+mj-ea"/>
              <a:cs typeface="+mj-cs"/>
            </a:endParaRPr>
          </a:p>
        </p:txBody>
      </p:sp>
      <p:sp>
        <p:nvSpPr>
          <p:cNvPr id="17" name="Rectangle: Rounded Corners 16">
            <a:extLst>
              <a:ext uri="{FF2B5EF4-FFF2-40B4-BE49-F238E27FC236}">
                <a16:creationId xmlns:a16="http://schemas.microsoft.com/office/drawing/2014/main" id="{3D121691-2F59-7049-12C3-0F7E713EDC8B}"/>
              </a:ext>
            </a:extLst>
          </p:cNvPr>
          <p:cNvSpPr/>
          <p:nvPr/>
        </p:nvSpPr>
        <p:spPr>
          <a:xfrm>
            <a:off x="843778" y="5063037"/>
            <a:ext cx="2875153" cy="917174"/>
          </a:xfrm>
          <a:prstGeom prst="roundRect">
            <a:avLst>
              <a:gd name="adj" fmla="val 5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defTabSz="754929">
              <a:lnSpc>
                <a:spcPct val="150000"/>
              </a:lnSpc>
              <a:spcBef>
                <a:spcPct val="0"/>
              </a:spcBef>
              <a:spcAft>
                <a:spcPts val="600"/>
              </a:spcAft>
            </a:pPr>
            <a:r>
              <a:rPr lang="en-US" sz="1600" kern="1200">
                <a:solidFill>
                  <a:schemeClr val="accent1"/>
                </a:solidFill>
                <a:latin typeface="Gill Sans MT(Headers)"/>
              </a:rPr>
              <a:t>Swapping two words</a:t>
            </a:r>
            <a:endParaRPr lang="en-US" sz="1600" dirty="0">
              <a:solidFill>
                <a:schemeClr val="accent1"/>
              </a:solidFill>
              <a:latin typeface="Gill Sans MT(Headers)"/>
            </a:endParaRPr>
          </a:p>
        </p:txBody>
      </p:sp>
      <p:sp>
        <p:nvSpPr>
          <p:cNvPr id="18" name="Rectangle: Rounded Corners 17">
            <a:extLst>
              <a:ext uri="{FF2B5EF4-FFF2-40B4-BE49-F238E27FC236}">
                <a16:creationId xmlns:a16="http://schemas.microsoft.com/office/drawing/2014/main" id="{3D3E6A7B-4186-69C0-9C3F-DD3A68FE585C}"/>
              </a:ext>
            </a:extLst>
          </p:cNvPr>
          <p:cNvSpPr/>
          <p:nvPr/>
        </p:nvSpPr>
        <p:spPr>
          <a:xfrm>
            <a:off x="3924321" y="5089395"/>
            <a:ext cx="2636134" cy="861440"/>
          </a:xfrm>
          <a:prstGeom prst="roundRect">
            <a:avLst>
              <a:gd name="adj" fmla="val 5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b"/>
          <a:lstStyle/>
          <a:p>
            <a:pPr algn="ctr" defTabSz="754929" rtl="1">
              <a:lnSpc>
                <a:spcPct val="150000"/>
              </a:lnSpc>
              <a:spcBef>
                <a:spcPct val="0"/>
              </a:spcBef>
              <a:spcAft>
                <a:spcPts val="600"/>
              </a:spcAft>
            </a:pPr>
            <a:r>
              <a:rPr lang="en-US" sz="1600" kern="1200" dirty="0">
                <a:solidFill>
                  <a:schemeClr val="accent1"/>
                </a:solidFill>
                <a:latin typeface="Gill Sans MT(Headers)"/>
              </a:rPr>
              <a:t>      Back translation using pretrained model</a:t>
            </a:r>
            <a:endParaRPr lang="en-US" sz="1600" dirty="0">
              <a:solidFill>
                <a:schemeClr val="accent1"/>
              </a:solidFill>
              <a:latin typeface="Gill Sans MT(Headers)"/>
            </a:endParaRPr>
          </a:p>
        </p:txBody>
      </p:sp>
      <p:sp>
        <p:nvSpPr>
          <p:cNvPr id="19" name="Rectangle: Rounded Corners 18">
            <a:extLst>
              <a:ext uri="{FF2B5EF4-FFF2-40B4-BE49-F238E27FC236}">
                <a16:creationId xmlns:a16="http://schemas.microsoft.com/office/drawing/2014/main" id="{96C62DA6-AFE1-901A-7B85-3A325055D155}"/>
              </a:ext>
            </a:extLst>
          </p:cNvPr>
          <p:cNvSpPr/>
          <p:nvPr/>
        </p:nvSpPr>
        <p:spPr>
          <a:xfrm>
            <a:off x="863888" y="4118435"/>
            <a:ext cx="2855043" cy="861441"/>
          </a:xfrm>
          <a:prstGeom prst="roundRect">
            <a:avLst>
              <a:gd name="adj" fmla="val 5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b"/>
          <a:lstStyle/>
          <a:p>
            <a:pPr indent="-64008" algn="ctr" defTabSz="754929" rtl="1">
              <a:lnSpc>
                <a:spcPct val="150000"/>
              </a:lnSpc>
              <a:spcBef>
                <a:spcPct val="0"/>
              </a:spcBef>
              <a:spcAft>
                <a:spcPts val="600"/>
              </a:spcAft>
            </a:pPr>
            <a:r>
              <a:rPr lang="en-US" sz="1600" kern="1200" dirty="0">
                <a:solidFill>
                  <a:schemeClr val="accent1"/>
                </a:solidFill>
                <a:latin typeface="Gill Sans MT(Body)"/>
              </a:rPr>
              <a:t>Insertion using pretrained model “BERT” </a:t>
            </a:r>
            <a:endParaRPr lang="en-US" sz="1600" dirty="0">
              <a:solidFill>
                <a:schemeClr val="accent1"/>
              </a:solidFill>
              <a:latin typeface="Gill Sans MT(Body)"/>
            </a:endParaRPr>
          </a:p>
        </p:txBody>
      </p:sp>
      <p:sp>
        <p:nvSpPr>
          <p:cNvPr id="20" name="Rectangle: Rounded Corners 19">
            <a:extLst>
              <a:ext uri="{FF2B5EF4-FFF2-40B4-BE49-F238E27FC236}">
                <a16:creationId xmlns:a16="http://schemas.microsoft.com/office/drawing/2014/main" id="{3CCD03F3-74B4-57C5-2030-6931D0A6FFE4}"/>
              </a:ext>
            </a:extLst>
          </p:cNvPr>
          <p:cNvSpPr/>
          <p:nvPr/>
        </p:nvSpPr>
        <p:spPr>
          <a:xfrm>
            <a:off x="3884451" y="4129460"/>
            <a:ext cx="2715873" cy="861441"/>
          </a:xfrm>
          <a:prstGeom prst="roundRect">
            <a:avLst>
              <a:gd name="adj" fmla="val 5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b"/>
          <a:lstStyle/>
          <a:p>
            <a:pPr indent="-64008" algn="ctr" defTabSz="754929" rtl="1">
              <a:lnSpc>
                <a:spcPct val="150000"/>
              </a:lnSpc>
              <a:spcBef>
                <a:spcPct val="0"/>
              </a:spcBef>
              <a:spcAft>
                <a:spcPts val="600"/>
              </a:spcAft>
            </a:pPr>
            <a:r>
              <a:rPr lang="en-US" sz="1600" dirty="0">
                <a:solidFill>
                  <a:schemeClr val="accent1"/>
                </a:solidFill>
                <a:latin typeface="Gill Sans MT (Body)"/>
              </a:rPr>
              <a:t>Substitution using pretrained model “BERT</a:t>
            </a:r>
            <a:r>
              <a:rPr lang="en-US" sz="1600" kern="1200" dirty="0">
                <a:solidFill>
                  <a:schemeClr val="accent1"/>
                </a:solidFill>
                <a:latin typeface="Gill Sans MT(Headers)"/>
              </a:rPr>
              <a:t>” </a:t>
            </a:r>
            <a:endParaRPr lang="en-US" sz="1600" dirty="0">
              <a:solidFill>
                <a:schemeClr val="accent1"/>
              </a:solidFill>
              <a:latin typeface="Gill Sans MT(Headers)"/>
            </a:endParaRPr>
          </a:p>
        </p:txBody>
      </p:sp>
      <p:sp>
        <p:nvSpPr>
          <p:cNvPr id="13" name="Freeform: Shape 12">
            <a:extLst>
              <a:ext uri="{FF2B5EF4-FFF2-40B4-BE49-F238E27FC236}">
                <a16:creationId xmlns:a16="http://schemas.microsoft.com/office/drawing/2014/main" id="{DDD05A6E-46FF-5E65-3B88-F7E00B0C1C1F}"/>
              </a:ext>
            </a:extLst>
          </p:cNvPr>
          <p:cNvSpPr/>
          <p:nvPr/>
        </p:nvSpPr>
        <p:spPr>
          <a:xfrm>
            <a:off x="2545861" y="2432099"/>
            <a:ext cx="7118554" cy="91717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solidFill>
            <a:schemeClr val="bg1"/>
          </a:solidFill>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US" dirty="0">
                <a:solidFill>
                  <a:schemeClr val="accent1"/>
                </a:solidFill>
                <a:latin typeface="Gill Sans MT(Body)"/>
              </a:rPr>
              <a:t>Data balancing using augmentation</a:t>
            </a:r>
          </a:p>
        </p:txBody>
      </p:sp>
      <p:sp>
        <p:nvSpPr>
          <p:cNvPr id="3" name="TextBox 2">
            <a:extLst>
              <a:ext uri="{FF2B5EF4-FFF2-40B4-BE49-F238E27FC236}">
                <a16:creationId xmlns:a16="http://schemas.microsoft.com/office/drawing/2014/main" id="{76D66CC0-02EA-ECB1-8A58-6121C35667BD}"/>
              </a:ext>
            </a:extLst>
          </p:cNvPr>
          <p:cNvSpPr txBox="1"/>
          <p:nvPr/>
        </p:nvSpPr>
        <p:spPr>
          <a:xfrm>
            <a:off x="757136" y="496533"/>
            <a:ext cx="10360743" cy="80913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solidFill>
                  <a:schemeClr val="accent1"/>
                </a:solidFill>
                <a:latin typeface="Gill Sans MT (Headings)"/>
              </a:rPr>
              <a:t>Chatbot Preprocessing</a:t>
            </a:r>
          </a:p>
        </p:txBody>
      </p:sp>
      <p:sp>
        <p:nvSpPr>
          <p:cNvPr id="5" name="Oval 4">
            <a:extLst>
              <a:ext uri="{FF2B5EF4-FFF2-40B4-BE49-F238E27FC236}">
                <a16:creationId xmlns:a16="http://schemas.microsoft.com/office/drawing/2014/main" id="{5B76503D-C6CD-D6A9-0D9C-722024E48143}"/>
              </a:ext>
            </a:extLst>
          </p:cNvPr>
          <p:cNvSpPr/>
          <p:nvPr/>
        </p:nvSpPr>
        <p:spPr>
          <a:xfrm>
            <a:off x="4689987" y="1808932"/>
            <a:ext cx="2812025" cy="513762"/>
          </a:xfrm>
          <a:prstGeom prst="ellipse">
            <a:avLst/>
          </a:prstGeom>
          <a:solidFill>
            <a:schemeClr val="bg1"/>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defTabSz="755650">
              <a:lnSpc>
                <a:spcPct val="90000"/>
              </a:lnSpc>
              <a:spcBef>
                <a:spcPct val="0"/>
              </a:spcBef>
              <a:spcAft>
                <a:spcPct val="35000"/>
              </a:spcAft>
              <a:buNone/>
            </a:pPr>
            <a:r>
              <a:rPr lang="en-US" sz="1600" kern="1200" dirty="0">
                <a:solidFill>
                  <a:schemeClr val="tx1"/>
                </a:solidFill>
              </a:rPr>
              <a:t>Dropping</a:t>
            </a:r>
          </a:p>
          <a:p>
            <a:pPr marL="0" lvl="0" indent="0" algn="ctr" defTabSz="755650">
              <a:lnSpc>
                <a:spcPct val="90000"/>
              </a:lnSpc>
              <a:spcBef>
                <a:spcPct val="0"/>
              </a:spcBef>
              <a:spcAft>
                <a:spcPct val="35000"/>
              </a:spcAft>
              <a:buNone/>
            </a:pPr>
            <a:r>
              <a:rPr lang="en-US" sz="1600" kern="1200" dirty="0">
                <a:solidFill>
                  <a:schemeClr val="tx1"/>
                </a:solidFill>
              </a:rPr>
              <a:t> duplicates in data</a:t>
            </a:r>
          </a:p>
        </p:txBody>
      </p:sp>
      <p:cxnSp>
        <p:nvCxnSpPr>
          <p:cNvPr id="7" name="Straight Arrow Connector 6">
            <a:extLst>
              <a:ext uri="{FF2B5EF4-FFF2-40B4-BE49-F238E27FC236}">
                <a16:creationId xmlns:a16="http://schemas.microsoft.com/office/drawing/2014/main" id="{513C920C-13CB-85E1-914B-AA935B1A005B}"/>
              </a:ext>
            </a:extLst>
          </p:cNvPr>
          <p:cNvCxnSpPr>
            <a:cxnSpLocks/>
            <a:stCxn id="5" idx="4"/>
          </p:cNvCxnSpPr>
          <p:nvPr/>
        </p:nvCxnSpPr>
        <p:spPr>
          <a:xfrm>
            <a:off x="6096000" y="2322694"/>
            <a:ext cx="0" cy="371345"/>
          </a:xfrm>
          <a:prstGeom prst="straightConnector1">
            <a:avLst/>
          </a:prstGeom>
          <a:ln>
            <a:solidFill>
              <a:srgbClr val="1BA2C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4427ADE-E53E-DA8B-9C06-1EF3DF1F79A1}"/>
              </a:ext>
            </a:extLst>
          </p:cNvPr>
          <p:cNvCxnSpPr>
            <a:endCxn id="11" idx="0"/>
          </p:cNvCxnSpPr>
          <p:nvPr/>
        </p:nvCxnSpPr>
        <p:spPr>
          <a:xfrm>
            <a:off x="3526235" y="3116826"/>
            <a:ext cx="0" cy="361100"/>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F5BA8B3-1068-930A-B759-48A5A958EC62}"/>
              </a:ext>
            </a:extLst>
          </p:cNvPr>
          <p:cNvCxnSpPr/>
          <p:nvPr/>
        </p:nvCxnSpPr>
        <p:spPr>
          <a:xfrm>
            <a:off x="9163665" y="3097161"/>
            <a:ext cx="0" cy="380765"/>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E87CAFE-8538-3E87-11F5-4E69C4549B04}"/>
              </a:ext>
            </a:extLst>
          </p:cNvPr>
          <p:cNvCxnSpPr/>
          <p:nvPr/>
        </p:nvCxnSpPr>
        <p:spPr>
          <a:xfrm flipV="1">
            <a:off x="3526235" y="3109438"/>
            <a:ext cx="5637430" cy="14269"/>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00139C9A-C639-BF27-E813-B4BFE8531FAA}"/>
              </a:ext>
            </a:extLst>
          </p:cNvPr>
          <p:cNvSpPr txBox="1"/>
          <p:nvPr/>
        </p:nvSpPr>
        <p:spPr>
          <a:xfrm>
            <a:off x="887308" y="1276578"/>
            <a:ext cx="6096000" cy="480131"/>
          </a:xfrm>
          <a:prstGeom prst="rect">
            <a:avLst/>
          </a:prstGeom>
          <a:noFill/>
        </p:spPr>
        <p:txBody>
          <a:bodyPr wrap="square">
            <a:spAutoFit/>
          </a:bodyPr>
          <a:lstStyle/>
          <a:p>
            <a:pPr>
              <a:lnSpc>
                <a:spcPct val="90000"/>
              </a:lnSpc>
              <a:spcBef>
                <a:spcPct val="0"/>
              </a:spcBef>
              <a:spcAft>
                <a:spcPts val="600"/>
              </a:spcAft>
            </a:pPr>
            <a:r>
              <a:rPr lang="en-US" sz="2800" dirty="0">
                <a:solidFill>
                  <a:schemeClr val="accent2"/>
                </a:solidFill>
                <a:latin typeface="Gill Sans MT (Headings)"/>
              </a:rPr>
              <a:t>1. First phase </a:t>
            </a:r>
          </a:p>
        </p:txBody>
      </p:sp>
    </p:spTree>
    <p:extLst>
      <p:ext uri="{BB962C8B-B14F-4D97-AF65-F5344CB8AC3E}">
        <p14:creationId xmlns:p14="http://schemas.microsoft.com/office/powerpoint/2010/main" val="400265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anim calcmode="lin" valueType="num">
                                      <p:cBhvr>
                                        <p:cTn id="13" dur="250" fill="hold"/>
                                        <p:tgtEl>
                                          <p:spTgt spid="7"/>
                                        </p:tgtEl>
                                        <p:attrNameLst>
                                          <p:attrName>ppt_x</p:attrName>
                                        </p:attrNameLst>
                                      </p:cBhvr>
                                      <p:tavLst>
                                        <p:tav tm="0">
                                          <p:val>
                                            <p:strVal val="#ppt_x"/>
                                          </p:val>
                                        </p:tav>
                                        <p:tav tm="100000">
                                          <p:val>
                                            <p:strVal val="#ppt_x"/>
                                          </p:val>
                                        </p:tav>
                                      </p:tavLst>
                                    </p:anim>
                                    <p:anim calcmode="lin" valueType="num">
                                      <p:cBhvr>
                                        <p:cTn id="14"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250"/>
                                        <p:tgtEl>
                                          <p:spTgt spid="13"/>
                                        </p:tgtEl>
                                      </p:cBhvr>
                                    </p:animEffect>
                                  </p:childTnLst>
                                </p:cTn>
                              </p:par>
                              <p:par>
                                <p:cTn id="20" presetID="16" presetClass="entr" presetSubtype="2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par>
                                <p:cTn id="23" presetID="16" presetClass="entr" presetSubtype="21"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250"/>
                                        <p:tgtEl>
                                          <p:spTgt spid="14"/>
                                        </p:tgtEl>
                                      </p:cBhvr>
                                    </p:animEffect>
                                  </p:childTnLst>
                                </p:cTn>
                              </p:par>
                              <p:par>
                                <p:cTn id="26" presetID="16" presetClass="entr" presetSubtype="2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25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250"/>
                                        <p:tgtEl>
                                          <p:spTgt spid="1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250"/>
                                        <p:tgtEl>
                                          <p:spTgt spid="1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250"/>
                                        <p:tgtEl>
                                          <p:spTgt spid="2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Vertical)">
                                      <p:cBhvr>
                                        <p:cTn id="42" dur="250"/>
                                        <p:tgtEl>
                                          <p:spTgt spid="18"/>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arn(inVertical)">
                                      <p:cBhvr>
                                        <p:cTn id="45" dur="25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animBg="1"/>
      <p:bldP spid="18" grpId="0" animBg="1"/>
      <p:bldP spid="19" grpId="0" animBg="1"/>
      <p:bldP spid="20" grpId="0" animBg="1"/>
      <p:bldP spid="1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1AD393-DFB6-4F05-93EC-1BC447D993C8}"/>
              </a:ext>
            </a:extLst>
          </p:cNvPr>
          <p:cNvSpPr txBox="1"/>
          <p:nvPr/>
        </p:nvSpPr>
        <p:spPr>
          <a:xfrm>
            <a:off x="555637" y="916064"/>
            <a:ext cx="4992756" cy="480131"/>
          </a:xfrm>
          <a:prstGeom prst="rect">
            <a:avLst/>
          </a:prstGeom>
          <a:noFill/>
        </p:spPr>
        <p:txBody>
          <a:bodyPr wrap="square">
            <a:spAutoFit/>
          </a:bodyPr>
          <a:lstStyle>
            <a:defPPr>
              <a:defRPr lang="en-US"/>
            </a:defPPr>
            <a:lvl1pPr>
              <a:lnSpc>
                <a:spcPct val="90000"/>
              </a:lnSpc>
              <a:spcBef>
                <a:spcPct val="0"/>
              </a:spcBef>
              <a:spcAft>
                <a:spcPts val="600"/>
              </a:spcAft>
              <a:defRPr sz="2800">
                <a:solidFill>
                  <a:schemeClr val="accent2"/>
                </a:solidFill>
                <a:latin typeface="Gill Sans MT (Headings)"/>
              </a:defRPr>
            </a:lvl1pPr>
          </a:lstStyle>
          <a:p>
            <a:r>
              <a:rPr lang="en-US" dirty="0"/>
              <a:t>2.   Classification preprocessing </a:t>
            </a:r>
          </a:p>
        </p:txBody>
      </p:sp>
      <p:sp>
        <p:nvSpPr>
          <p:cNvPr id="6" name="Freeform: Shape 5">
            <a:extLst>
              <a:ext uri="{FF2B5EF4-FFF2-40B4-BE49-F238E27FC236}">
                <a16:creationId xmlns:a16="http://schemas.microsoft.com/office/drawing/2014/main" id="{B7DFA4FA-C47A-6A22-88B2-8D3ADF9AE2D0}"/>
              </a:ext>
            </a:extLst>
          </p:cNvPr>
          <p:cNvSpPr/>
          <p:nvPr/>
        </p:nvSpPr>
        <p:spPr>
          <a:xfrm>
            <a:off x="1448224" y="1867551"/>
            <a:ext cx="2585296" cy="1220486"/>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US" sz="1800" dirty="0">
                <a:effectLst/>
                <a:latin typeface="Times New Roman" panose="02020603050405020304" pitchFamily="18" charset="0"/>
                <a:ea typeface="Calibri" panose="020F0502020204030204" pitchFamily="34" charset="0"/>
              </a:rPr>
              <a:t>Dropping  unnecessary columns</a:t>
            </a:r>
            <a:endParaRPr lang="en-US" sz="1700" kern="1200" dirty="0"/>
          </a:p>
        </p:txBody>
      </p:sp>
      <p:sp>
        <p:nvSpPr>
          <p:cNvPr id="7" name="Freeform: Shape 6">
            <a:extLst>
              <a:ext uri="{FF2B5EF4-FFF2-40B4-BE49-F238E27FC236}">
                <a16:creationId xmlns:a16="http://schemas.microsoft.com/office/drawing/2014/main" id="{DF649E54-1547-CFBA-7F9F-BF7AE7A7EB4B}"/>
              </a:ext>
            </a:extLst>
          </p:cNvPr>
          <p:cNvSpPr/>
          <p:nvPr/>
        </p:nvSpPr>
        <p:spPr>
          <a:xfrm>
            <a:off x="3287734" y="2818369"/>
            <a:ext cx="2472986" cy="1220486"/>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US" sz="1700" dirty="0"/>
              <a:t>Tokenization of questions</a:t>
            </a:r>
            <a:endParaRPr lang="en-US" sz="1700" kern="1200" dirty="0"/>
          </a:p>
        </p:txBody>
      </p:sp>
      <p:sp>
        <p:nvSpPr>
          <p:cNvPr id="8" name="Freeform: Shape 7">
            <a:extLst>
              <a:ext uri="{FF2B5EF4-FFF2-40B4-BE49-F238E27FC236}">
                <a16:creationId xmlns:a16="http://schemas.microsoft.com/office/drawing/2014/main" id="{3681F80B-9140-DB92-0624-38C516B08A4C}"/>
              </a:ext>
            </a:extLst>
          </p:cNvPr>
          <p:cNvSpPr/>
          <p:nvPr/>
        </p:nvSpPr>
        <p:spPr>
          <a:xfrm>
            <a:off x="5391934" y="3367437"/>
            <a:ext cx="2472986" cy="1220486"/>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US" sz="1700" dirty="0"/>
              <a:t>Apply padding for tokenized questions</a:t>
            </a:r>
            <a:endParaRPr lang="en-US" sz="1700" kern="1200" dirty="0"/>
          </a:p>
        </p:txBody>
      </p:sp>
      <p:sp>
        <p:nvSpPr>
          <p:cNvPr id="9" name="Freeform: Shape 8">
            <a:extLst>
              <a:ext uri="{FF2B5EF4-FFF2-40B4-BE49-F238E27FC236}">
                <a16:creationId xmlns:a16="http://schemas.microsoft.com/office/drawing/2014/main" id="{10D8744F-86AA-7A96-F776-30408BD1F552}"/>
              </a:ext>
            </a:extLst>
          </p:cNvPr>
          <p:cNvSpPr/>
          <p:nvPr/>
        </p:nvSpPr>
        <p:spPr>
          <a:xfrm>
            <a:off x="7574704" y="4280797"/>
            <a:ext cx="2615776" cy="1220486"/>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US" sz="1700" dirty="0"/>
              <a:t>Label encoding for categories</a:t>
            </a:r>
            <a:endParaRPr lang="en-US" sz="1700" kern="1200" dirty="0"/>
          </a:p>
        </p:txBody>
      </p:sp>
    </p:spTree>
    <p:extLst>
      <p:ext uri="{BB962C8B-B14F-4D97-AF65-F5344CB8AC3E}">
        <p14:creationId xmlns:p14="http://schemas.microsoft.com/office/powerpoint/2010/main" val="70919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ppt_x"/>
                                          </p:val>
                                        </p:tav>
                                        <p:tav tm="100000">
                                          <p:val>
                                            <p:strVal val="#ppt_x"/>
                                          </p:val>
                                        </p:tav>
                                      </p:tavLst>
                                    </p:anim>
                                    <p:anim calcmode="lin" valueType="num">
                                      <p:cBhvr additive="base">
                                        <p:cTn id="14"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50" fill="hold"/>
                                        <p:tgtEl>
                                          <p:spTgt spid="8"/>
                                        </p:tgtEl>
                                        <p:attrNameLst>
                                          <p:attrName>ppt_x</p:attrName>
                                        </p:attrNameLst>
                                      </p:cBhvr>
                                      <p:tavLst>
                                        <p:tav tm="0">
                                          <p:val>
                                            <p:strVal val="#ppt_x"/>
                                          </p:val>
                                        </p:tav>
                                        <p:tav tm="100000">
                                          <p:val>
                                            <p:strVal val="#ppt_x"/>
                                          </p:val>
                                        </p:tav>
                                      </p:tavLst>
                                    </p:anim>
                                    <p:anim calcmode="lin" valueType="num">
                                      <p:cBhvr additive="base">
                                        <p:cTn id="20"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250" fill="hold"/>
                                        <p:tgtEl>
                                          <p:spTgt spid="9"/>
                                        </p:tgtEl>
                                        <p:attrNameLst>
                                          <p:attrName>ppt_x</p:attrName>
                                        </p:attrNameLst>
                                      </p:cBhvr>
                                      <p:tavLst>
                                        <p:tav tm="0">
                                          <p:val>
                                            <p:strVal val="#ppt_x"/>
                                          </p:val>
                                        </p:tav>
                                        <p:tav tm="100000">
                                          <p:val>
                                            <p:strVal val="#ppt_x"/>
                                          </p:val>
                                        </p:tav>
                                      </p:tavLst>
                                    </p:anim>
                                    <p:anim calcmode="lin" valueType="num">
                                      <p:cBhvr additive="base">
                                        <p:cTn id="26"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85F89D-859B-0C82-1285-56B69F449BAD}"/>
              </a:ext>
            </a:extLst>
          </p:cNvPr>
          <p:cNvGrpSpPr/>
          <p:nvPr/>
        </p:nvGrpSpPr>
        <p:grpSpPr>
          <a:xfrm>
            <a:off x="830830" y="2051103"/>
            <a:ext cx="10305186" cy="3165106"/>
            <a:chOff x="840280" y="2445365"/>
            <a:chExt cx="10320290" cy="3215062"/>
          </a:xfrm>
        </p:grpSpPr>
        <p:sp>
          <p:nvSpPr>
            <p:cNvPr id="6" name="Freeform: Shape 5">
              <a:extLst>
                <a:ext uri="{FF2B5EF4-FFF2-40B4-BE49-F238E27FC236}">
                  <a16:creationId xmlns:a16="http://schemas.microsoft.com/office/drawing/2014/main" id="{8D74DECD-44A2-0649-77CA-D9FB4FE6A335}"/>
                </a:ext>
              </a:extLst>
            </p:cNvPr>
            <p:cNvSpPr/>
            <p:nvPr/>
          </p:nvSpPr>
          <p:spPr>
            <a:xfrm>
              <a:off x="3021128" y="3068403"/>
              <a:ext cx="482113" cy="91440"/>
            </a:xfrm>
            <a:custGeom>
              <a:avLst/>
              <a:gdLst>
                <a:gd name="connsiteX0" fmla="*/ 0 w 482113"/>
                <a:gd name="connsiteY0" fmla="*/ 45720 h 91440"/>
                <a:gd name="connsiteX1" fmla="*/ 482113 w 482113"/>
                <a:gd name="connsiteY1" fmla="*/ 45720 h 91440"/>
              </a:gdLst>
              <a:ahLst/>
              <a:cxnLst>
                <a:cxn ang="0">
                  <a:pos x="connsiteX0" y="connsiteY0"/>
                </a:cxn>
                <a:cxn ang="0">
                  <a:pos x="connsiteX1" y="connsiteY1"/>
                </a:cxn>
              </a:cxnLst>
              <a:rect l="l" t="t" r="r" b="b"/>
              <a:pathLst>
                <a:path w="482113" h="91440">
                  <a:moveTo>
                    <a:pt x="0" y="45720"/>
                  </a:moveTo>
                  <a:lnTo>
                    <a:pt x="482113" y="45720"/>
                  </a:lnTo>
                </a:path>
              </a:pathLst>
            </a:custGeom>
            <a:noFill/>
            <a:ln w="28575">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0939" tIns="43156" rIns="240939" bIns="4315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8" name="Freeform: Shape 7">
              <a:extLst>
                <a:ext uri="{FF2B5EF4-FFF2-40B4-BE49-F238E27FC236}">
                  <a16:creationId xmlns:a16="http://schemas.microsoft.com/office/drawing/2014/main" id="{8E3CB20F-DD80-169D-C257-ACF8AC6AE9C5}"/>
                </a:ext>
              </a:extLst>
            </p:cNvPr>
            <p:cNvSpPr/>
            <p:nvPr/>
          </p:nvSpPr>
          <p:spPr>
            <a:xfrm>
              <a:off x="851207" y="2446839"/>
              <a:ext cx="2229190" cy="133751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US" sz="1700" kern="1200" dirty="0"/>
                <a:t>Removing advertisements or inappropriate links</a:t>
              </a:r>
            </a:p>
          </p:txBody>
        </p:sp>
        <p:sp>
          <p:nvSpPr>
            <p:cNvPr id="9" name="Freeform: Shape 8">
              <a:extLst>
                <a:ext uri="{FF2B5EF4-FFF2-40B4-BE49-F238E27FC236}">
                  <a16:creationId xmlns:a16="http://schemas.microsoft.com/office/drawing/2014/main" id="{FF9641E6-2F98-175F-63D7-889DAC5EC38D}"/>
                </a:ext>
              </a:extLst>
            </p:cNvPr>
            <p:cNvSpPr/>
            <p:nvPr/>
          </p:nvSpPr>
          <p:spPr>
            <a:xfrm>
              <a:off x="5737964" y="3069006"/>
              <a:ext cx="482113" cy="91440"/>
            </a:xfrm>
            <a:custGeom>
              <a:avLst/>
              <a:gdLst>
                <a:gd name="connsiteX0" fmla="*/ 0 w 482113"/>
                <a:gd name="connsiteY0" fmla="*/ 45720 h 91440"/>
                <a:gd name="connsiteX1" fmla="*/ 482113 w 482113"/>
                <a:gd name="connsiteY1" fmla="*/ 45720 h 91440"/>
              </a:gdLst>
              <a:ahLst/>
              <a:cxnLst>
                <a:cxn ang="0">
                  <a:pos x="connsiteX0" y="connsiteY0"/>
                </a:cxn>
                <a:cxn ang="0">
                  <a:pos x="connsiteX1" y="connsiteY1"/>
                </a:cxn>
              </a:cxnLst>
              <a:rect l="l" t="t" r="r" b="b"/>
              <a:pathLst>
                <a:path w="482113" h="91440">
                  <a:moveTo>
                    <a:pt x="0" y="45720"/>
                  </a:moveTo>
                  <a:lnTo>
                    <a:pt x="482113" y="45720"/>
                  </a:lnTo>
                </a:path>
              </a:pathLst>
            </a:custGeom>
            <a:noFill/>
            <a:ln w="28575">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0939" tIns="43156" rIns="240939" bIns="43157" numCol="1" spcCol="1270" anchor="ctr" anchorCtr="0">
              <a:noAutofit/>
            </a:bodyPr>
            <a:lstStyle/>
            <a:p>
              <a:pPr marL="0" lvl="0" indent="0" algn="ctr" defTabSz="222250">
                <a:lnSpc>
                  <a:spcPct val="90000"/>
                </a:lnSpc>
                <a:spcBef>
                  <a:spcPct val="0"/>
                </a:spcBef>
                <a:spcAft>
                  <a:spcPct val="35000"/>
                </a:spcAft>
                <a:buNone/>
              </a:pPr>
              <a:endParaRPr lang="en-US" sz="500" kern="1200" dirty="0"/>
            </a:p>
          </p:txBody>
        </p:sp>
        <p:sp>
          <p:nvSpPr>
            <p:cNvPr id="10" name="Freeform: Shape 9">
              <a:extLst>
                <a:ext uri="{FF2B5EF4-FFF2-40B4-BE49-F238E27FC236}">
                  <a16:creationId xmlns:a16="http://schemas.microsoft.com/office/drawing/2014/main" id="{D27521C2-6186-3F0C-E88A-DBB5C69EE3BC}"/>
                </a:ext>
              </a:extLst>
            </p:cNvPr>
            <p:cNvSpPr/>
            <p:nvPr/>
          </p:nvSpPr>
          <p:spPr>
            <a:xfrm>
              <a:off x="3535642" y="2445365"/>
              <a:ext cx="2229190" cy="133751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US" sz="1700" kern="1200" dirty="0"/>
                <a:t>Removing elongation   (unnecessary repeated characters)</a:t>
              </a:r>
            </a:p>
          </p:txBody>
        </p:sp>
        <p:sp>
          <p:nvSpPr>
            <p:cNvPr id="11" name="Freeform: Shape 10" hidden="1">
              <a:extLst>
                <a:ext uri="{FF2B5EF4-FFF2-40B4-BE49-F238E27FC236}">
                  <a16:creationId xmlns:a16="http://schemas.microsoft.com/office/drawing/2014/main" id="{B306EE72-2A5B-4DDE-53DE-C260A389498B}"/>
                </a:ext>
              </a:extLst>
            </p:cNvPr>
            <p:cNvSpPr/>
            <p:nvPr/>
          </p:nvSpPr>
          <p:spPr>
            <a:xfrm>
              <a:off x="1954875" y="3744247"/>
              <a:ext cx="8225713" cy="482113"/>
            </a:xfrm>
            <a:custGeom>
              <a:avLst/>
              <a:gdLst>
                <a:gd name="connsiteX0" fmla="*/ 8225713 w 8225713"/>
                <a:gd name="connsiteY0" fmla="*/ 0 h 482113"/>
                <a:gd name="connsiteX1" fmla="*/ 8225713 w 8225713"/>
                <a:gd name="connsiteY1" fmla="*/ 258156 h 482113"/>
                <a:gd name="connsiteX2" fmla="*/ 0 w 8225713"/>
                <a:gd name="connsiteY2" fmla="*/ 258156 h 482113"/>
                <a:gd name="connsiteX3" fmla="*/ 0 w 8225713"/>
                <a:gd name="connsiteY3" fmla="*/ 482113 h 482113"/>
              </a:gdLst>
              <a:ahLst/>
              <a:cxnLst>
                <a:cxn ang="0">
                  <a:pos x="connsiteX0" y="connsiteY0"/>
                </a:cxn>
                <a:cxn ang="0">
                  <a:pos x="connsiteX1" y="connsiteY1"/>
                </a:cxn>
                <a:cxn ang="0">
                  <a:pos x="connsiteX2" y="connsiteY2"/>
                </a:cxn>
                <a:cxn ang="0">
                  <a:pos x="connsiteX3" y="connsiteY3"/>
                </a:cxn>
              </a:cxnLst>
              <a:rect l="l" t="t" r="r" b="b"/>
              <a:pathLst>
                <a:path w="8225713" h="482113">
                  <a:moveTo>
                    <a:pt x="8225713" y="0"/>
                  </a:moveTo>
                  <a:lnTo>
                    <a:pt x="8225713" y="258156"/>
                  </a:lnTo>
                  <a:lnTo>
                    <a:pt x="0" y="258156"/>
                  </a:lnTo>
                  <a:lnTo>
                    <a:pt x="0" y="482113"/>
                  </a:lnTo>
                </a:path>
              </a:pathLst>
            </a:custGeom>
            <a:noFill/>
            <a:ln w="28575">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919515" tIns="238493" rIns="3919515" bIns="238493"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2" name="Freeform: Shape 11">
              <a:extLst>
                <a:ext uri="{FF2B5EF4-FFF2-40B4-BE49-F238E27FC236}">
                  <a16:creationId xmlns:a16="http://schemas.microsoft.com/office/drawing/2014/main" id="{0B14488A-3183-642A-D949-6A974F6113D9}"/>
                </a:ext>
              </a:extLst>
            </p:cNvPr>
            <p:cNvSpPr/>
            <p:nvPr/>
          </p:nvSpPr>
          <p:spPr>
            <a:xfrm>
              <a:off x="6220076" y="2445365"/>
              <a:ext cx="2229190" cy="133751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US" sz="1700" kern="1200" dirty="0"/>
                <a:t>Replacing numbers with words</a:t>
              </a:r>
            </a:p>
          </p:txBody>
        </p:sp>
        <p:sp>
          <p:nvSpPr>
            <p:cNvPr id="13" name="Freeform: Shape 12" hidden="1">
              <a:extLst>
                <a:ext uri="{FF2B5EF4-FFF2-40B4-BE49-F238E27FC236}">
                  <a16:creationId xmlns:a16="http://schemas.microsoft.com/office/drawing/2014/main" id="{A0846C3B-762A-E00C-D63D-457394E2DE4A}"/>
                </a:ext>
              </a:extLst>
            </p:cNvPr>
            <p:cNvSpPr/>
            <p:nvPr/>
          </p:nvSpPr>
          <p:spPr>
            <a:xfrm>
              <a:off x="3067670" y="4881798"/>
              <a:ext cx="482113" cy="91440"/>
            </a:xfrm>
            <a:custGeom>
              <a:avLst/>
              <a:gdLst>
                <a:gd name="connsiteX0" fmla="*/ 0 w 482113"/>
                <a:gd name="connsiteY0" fmla="*/ 45720 h 91440"/>
                <a:gd name="connsiteX1" fmla="*/ 482113 w 482113"/>
                <a:gd name="connsiteY1" fmla="*/ 45720 h 91440"/>
              </a:gdLst>
              <a:ahLst/>
              <a:cxnLst>
                <a:cxn ang="0">
                  <a:pos x="connsiteX0" y="connsiteY0"/>
                </a:cxn>
                <a:cxn ang="0">
                  <a:pos x="connsiteX1" y="connsiteY1"/>
                </a:cxn>
              </a:cxnLst>
              <a:rect l="l" t="t" r="r" b="b"/>
              <a:pathLst>
                <a:path w="482113" h="91440">
                  <a:moveTo>
                    <a:pt x="0" y="45720"/>
                  </a:moveTo>
                  <a:lnTo>
                    <a:pt x="482113" y="45720"/>
                  </a:lnTo>
                </a:path>
              </a:pathLst>
            </a:custGeom>
            <a:noFill/>
            <a:ln w="28575">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0939" tIns="43157" rIns="240939" bIns="4315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4" name="Freeform: Shape 13">
              <a:extLst>
                <a:ext uri="{FF2B5EF4-FFF2-40B4-BE49-F238E27FC236}">
                  <a16:creationId xmlns:a16="http://schemas.microsoft.com/office/drawing/2014/main" id="{F5BABB31-B4D9-8146-3E7C-97C69A99E7BB}"/>
                </a:ext>
              </a:extLst>
            </p:cNvPr>
            <p:cNvSpPr/>
            <p:nvPr/>
          </p:nvSpPr>
          <p:spPr>
            <a:xfrm>
              <a:off x="840280" y="4258761"/>
              <a:ext cx="2229190" cy="133751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sp>
          <p:nvSpPr>
            <p:cNvPr id="15" name="Freeform: Shape 14" hidden="1">
              <a:extLst>
                <a:ext uri="{FF2B5EF4-FFF2-40B4-BE49-F238E27FC236}">
                  <a16:creationId xmlns:a16="http://schemas.microsoft.com/office/drawing/2014/main" id="{9DACF856-5846-6531-E818-CBB0A0F9A9B2}"/>
                </a:ext>
              </a:extLst>
            </p:cNvPr>
            <p:cNvSpPr/>
            <p:nvPr/>
          </p:nvSpPr>
          <p:spPr>
            <a:xfrm>
              <a:off x="5809575" y="4881798"/>
              <a:ext cx="482113" cy="91440"/>
            </a:xfrm>
            <a:custGeom>
              <a:avLst/>
              <a:gdLst>
                <a:gd name="connsiteX0" fmla="*/ 0 w 482113"/>
                <a:gd name="connsiteY0" fmla="*/ 45720 h 91440"/>
                <a:gd name="connsiteX1" fmla="*/ 482113 w 482113"/>
                <a:gd name="connsiteY1" fmla="*/ 45720 h 91440"/>
              </a:gdLst>
              <a:ahLst/>
              <a:cxnLst>
                <a:cxn ang="0">
                  <a:pos x="connsiteX0" y="connsiteY0"/>
                </a:cxn>
                <a:cxn ang="0">
                  <a:pos x="connsiteX1" y="connsiteY1"/>
                </a:cxn>
              </a:cxnLst>
              <a:rect l="l" t="t" r="r" b="b"/>
              <a:pathLst>
                <a:path w="482113" h="91440">
                  <a:moveTo>
                    <a:pt x="0" y="45720"/>
                  </a:moveTo>
                  <a:lnTo>
                    <a:pt x="482113" y="45720"/>
                  </a:lnTo>
                </a:path>
              </a:pathLst>
            </a:custGeom>
            <a:noFill/>
            <a:ln w="28575">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0939" tIns="43157" rIns="240939" bIns="4315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6" name="Freeform: Shape 15">
              <a:extLst>
                <a:ext uri="{FF2B5EF4-FFF2-40B4-BE49-F238E27FC236}">
                  <a16:creationId xmlns:a16="http://schemas.microsoft.com/office/drawing/2014/main" id="{158EB0E5-02EE-A237-9B99-8D753D9033C5}"/>
                </a:ext>
              </a:extLst>
            </p:cNvPr>
            <p:cNvSpPr/>
            <p:nvPr/>
          </p:nvSpPr>
          <p:spPr>
            <a:xfrm>
              <a:off x="3582184" y="4258761"/>
              <a:ext cx="2229190" cy="133751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GB" sz="1700" kern="1200" dirty="0"/>
                <a:t>Drop Questions with nan answers </a:t>
              </a:r>
              <a:endParaRPr lang="en-US" sz="1700" kern="1200" dirty="0"/>
            </a:p>
          </p:txBody>
        </p:sp>
        <p:sp>
          <p:nvSpPr>
            <p:cNvPr id="18" name="Freeform: Shape 17" hidden="1">
              <a:extLst>
                <a:ext uri="{FF2B5EF4-FFF2-40B4-BE49-F238E27FC236}">
                  <a16:creationId xmlns:a16="http://schemas.microsoft.com/office/drawing/2014/main" id="{937F0AAC-D40C-47DD-3CBB-7E768D3D7BDB}"/>
                </a:ext>
              </a:extLst>
            </p:cNvPr>
            <p:cNvSpPr/>
            <p:nvPr/>
          </p:nvSpPr>
          <p:spPr>
            <a:xfrm>
              <a:off x="8551479" y="4881798"/>
              <a:ext cx="482113" cy="91440"/>
            </a:xfrm>
            <a:custGeom>
              <a:avLst/>
              <a:gdLst>
                <a:gd name="connsiteX0" fmla="*/ 0 w 482113"/>
                <a:gd name="connsiteY0" fmla="*/ 45720 h 91440"/>
                <a:gd name="connsiteX1" fmla="*/ 482113 w 482113"/>
                <a:gd name="connsiteY1" fmla="*/ 45720 h 91440"/>
              </a:gdLst>
              <a:ahLst/>
              <a:cxnLst>
                <a:cxn ang="0">
                  <a:pos x="connsiteX0" y="connsiteY0"/>
                </a:cxn>
                <a:cxn ang="0">
                  <a:pos x="connsiteX1" y="connsiteY1"/>
                </a:cxn>
              </a:cxnLst>
              <a:rect l="l" t="t" r="r" b="b"/>
              <a:pathLst>
                <a:path w="482113" h="91440">
                  <a:moveTo>
                    <a:pt x="0" y="45720"/>
                  </a:moveTo>
                  <a:lnTo>
                    <a:pt x="482113" y="45720"/>
                  </a:lnTo>
                </a:path>
              </a:pathLst>
            </a:custGeom>
            <a:noFill/>
            <a:ln w="28575">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0939" tIns="43157" rIns="240939" bIns="4315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9" name="Freeform: Shape 18">
              <a:extLst>
                <a:ext uri="{FF2B5EF4-FFF2-40B4-BE49-F238E27FC236}">
                  <a16:creationId xmlns:a16="http://schemas.microsoft.com/office/drawing/2014/main" id="{B2B39C46-98B1-9411-7968-2871ED6D1295}"/>
                </a:ext>
              </a:extLst>
            </p:cNvPr>
            <p:cNvSpPr/>
            <p:nvPr/>
          </p:nvSpPr>
          <p:spPr>
            <a:xfrm>
              <a:off x="6254645" y="4322913"/>
              <a:ext cx="2229190" cy="133751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sp>
          <p:nvSpPr>
            <p:cNvPr id="20" name="Freeform: Shape 19">
              <a:extLst>
                <a:ext uri="{FF2B5EF4-FFF2-40B4-BE49-F238E27FC236}">
                  <a16:creationId xmlns:a16="http://schemas.microsoft.com/office/drawing/2014/main" id="{F16C2F72-64C1-6DBB-E699-18786753DD0A}"/>
                </a:ext>
              </a:extLst>
            </p:cNvPr>
            <p:cNvSpPr/>
            <p:nvPr/>
          </p:nvSpPr>
          <p:spPr>
            <a:xfrm>
              <a:off x="8931380" y="2447211"/>
              <a:ext cx="2229190" cy="133751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lvl="0" indent="0" algn="ctr" defTabSz="755650">
                <a:lnSpc>
                  <a:spcPct val="90000"/>
                </a:lnSpc>
                <a:spcBef>
                  <a:spcPct val="0"/>
                </a:spcBef>
                <a:spcAft>
                  <a:spcPct val="35000"/>
                </a:spcAft>
                <a:buNone/>
              </a:pPr>
              <a:r>
                <a:rPr lang="en-US" sz="1700" kern="1200" dirty="0"/>
                <a:t>Detection of English words and removing them </a:t>
              </a:r>
            </a:p>
          </p:txBody>
        </p:sp>
      </p:grpSp>
      <p:cxnSp>
        <p:nvCxnSpPr>
          <p:cNvPr id="23" name="Straight Arrow Connector 22">
            <a:extLst>
              <a:ext uri="{FF2B5EF4-FFF2-40B4-BE49-F238E27FC236}">
                <a16:creationId xmlns:a16="http://schemas.microsoft.com/office/drawing/2014/main" id="{DA89D4BF-79B2-57DA-F283-CAF1F80F3808}"/>
              </a:ext>
            </a:extLst>
          </p:cNvPr>
          <p:cNvCxnSpPr/>
          <p:nvPr/>
        </p:nvCxnSpPr>
        <p:spPr>
          <a:xfrm>
            <a:off x="10117287" y="3367835"/>
            <a:ext cx="0" cy="512714"/>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DC2B2CB-AC40-11CF-B7B6-5E1E72D447BA}"/>
              </a:ext>
            </a:extLst>
          </p:cNvPr>
          <p:cNvSpPr txBox="1"/>
          <p:nvPr/>
        </p:nvSpPr>
        <p:spPr>
          <a:xfrm>
            <a:off x="838480" y="4168294"/>
            <a:ext cx="2229190" cy="841834"/>
          </a:xfrm>
          <a:prstGeom prst="rect">
            <a:avLst/>
          </a:prstGeom>
          <a:noFill/>
        </p:spPr>
        <p:txBody>
          <a:bodyPr wrap="square">
            <a:spAutoFit/>
          </a:bodyPr>
          <a:lstStyle/>
          <a:p>
            <a:pPr marL="0" indent="0" algn="ctr" rtl="0" eaLnBrk="1" latinLnBrk="0" hangingPunct="1">
              <a:lnSpc>
                <a:spcPct val="90000"/>
              </a:lnSpc>
              <a:spcBef>
                <a:spcPts val="0"/>
              </a:spcBef>
              <a:spcAft>
                <a:spcPts val="714"/>
              </a:spcAft>
            </a:pPr>
            <a:r>
              <a:rPr lang="en-US" sz="1800" kern="1200" dirty="0">
                <a:solidFill>
                  <a:srgbClr val="FFFFFF"/>
                </a:solidFill>
                <a:effectLst/>
                <a:latin typeface="Aptos" panose="020B0004020202020204" pitchFamily="34" charset="0"/>
                <a:ea typeface="+mn-ea"/>
                <a:cs typeface="+mn-cs"/>
              </a:rPr>
              <a:t>Standardizing letters forms of the Arabic words</a:t>
            </a:r>
            <a:endParaRPr lang="en-US" dirty="0">
              <a:effectLst/>
            </a:endParaRPr>
          </a:p>
        </p:txBody>
      </p:sp>
      <p:sp>
        <p:nvSpPr>
          <p:cNvPr id="31" name="TextBox 30">
            <a:extLst>
              <a:ext uri="{FF2B5EF4-FFF2-40B4-BE49-F238E27FC236}">
                <a16:creationId xmlns:a16="http://schemas.microsoft.com/office/drawing/2014/main" id="{5C73B261-154A-6776-0103-5919E9FF06EE}"/>
              </a:ext>
            </a:extLst>
          </p:cNvPr>
          <p:cNvSpPr txBox="1"/>
          <p:nvPr/>
        </p:nvSpPr>
        <p:spPr>
          <a:xfrm>
            <a:off x="6324088" y="4212796"/>
            <a:ext cx="2229191" cy="564770"/>
          </a:xfrm>
          <a:prstGeom prst="rect">
            <a:avLst/>
          </a:prstGeom>
          <a:noFill/>
        </p:spPr>
        <p:txBody>
          <a:bodyPr wrap="square">
            <a:spAutoFit/>
          </a:bodyPr>
          <a:lstStyle/>
          <a:p>
            <a:pPr marL="0" lvl="0" indent="0" algn="ctr" defTabSz="755650">
              <a:lnSpc>
                <a:spcPct val="90000"/>
              </a:lnSpc>
              <a:spcBef>
                <a:spcPct val="0"/>
              </a:spcBef>
              <a:spcAft>
                <a:spcPct val="35000"/>
              </a:spcAft>
              <a:buNone/>
            </a:pPr>
            <a:r>
              <a:rPr lang="en-US" sz="1700" dirty="0">
                <a:solidFill>
                  <a:schemeClr val="lt1"/>
                </a:solidFill>
              </a:rPr>
              <a:t>Removing any diacritics</a:t>
            </a:r>
          </a:p>
        </p:txBody>
      </p:sp>
      <p:cxnSp>
        <p:nvCxnSpPr>
          <p:cNvPr id="33" name="Straight Arrow Connector 32">
            <a:extLst>
              <a:ext uri="{FF2B5EF4-FFF2-40B4-BE49-F238E27FC236}">
                <a16:creationId xmlns:a16="http://schemas.microsoft.com/office/drawing/2014/main" id="{A25C2547-2A35-F1AB-FA1A-717F934CF4A6}"/>
              </a:ext>
            </a:extLst>
          </p:cNvPr>
          <p:cNvCxnSpPr>
            <a:cxnSpLocks/>
          </p:cNvCxnSpPr>
          <p:nvPr/>
        </p:nvCxnSpPr>
        <p:spPr>
          <a:xfrm flipH="1">
            <a:off x="8551479" y="4589211"/>
            <a:ext cx="482113"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75FD694-C008-F24D-AB14-0391B77F2BDF}"/>
              </a:ext>
            </a:extLst>
          </p:cNvPr>
          <p:cNvCxnSpPr>
            <a:cxnSpLocks/>
          </p:cNvCxnSpPr>
          <p:nvPr/>
        </p:nvCxnSpPr>
        <p:spPr>
          <a:xfrm flipH="1">
            <a:off x="5809575" y="4562760"/>
            <a:ext cx="482113"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C0311FF-8C3A-F7FC-880B-6BCACCFBC71D}"/>
              </a:ext>
            </a:extLst>
          </p:cNvPr>
          <p:cNvCxnSpPr>
            <a:cxnSpLocks/>
          </p:cNvCxnSpPr>
          <p:nvPr/>
        </p:nvCxnSpPr>
        <p:spPr>
          <a:xfrm flipH="1">
            <a:off x="3067669" y="4557844"/>
            <a:ext cx="482113"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B142387-0F4D-0ACE-438B-0A65B925204A}"/>
              </a:ext>
            </a:extLst>
          </p:cNvPr>
          <p:cNvSpPr txBox="1"/>
          <p:nvPr/>
        </p:nvSpPr>
        <p:spPr>
          <a:xfrm>
            <a:off x="555014" y="940821"/>
            <a:ext cx="4838396" cy="480131"/>
          </a:xfrm>
          <a:prstGeom prst="rect">
            <a:avLst/>
          </a:prstGeom>
          <a:noFill/>
        </p:spPr>
        <p:txBody>
          <a:bodyPr wrap="square">
            <a:spAutoFit/>
          </a:bodyPr>
          <a:lstStyle>
            <a:defPPr>
              <a:defRPr lang="en-US"/>
            </a:defPPr>
            <a:lvl1pPr>
              <a:lnSpc>
                <a:spcPct val="90000"/>
              </a:lnSpc>
              <a:spcBef>
                <a:spcPct val="0"/>
              </a:spcBef>
              <a:spcAft>
                <a:spcPts val="600"/>
              </a:spcAft>
              <a:defRPr sz="2800">
                <a:solidFill>
                  <a:schemeClr val="accent2"/>
                </a:solidFill>
                <a:latin typeface="Gill Sans MT (Headings)"/>
              </a:defRPr>
            </a:lvl1pPr>
          </a:lstStyle>
          <a:p>
            <a:r>
              <a:rPr lang="en-US" dirty="0"/>
              <a:t>3.   Generation preprocessing </a:t>
            </a:r>
          </a:p>
        </p:txBody>
      </p:sp>
      <p:sp>
        <p:nvSpPr>
          <p:cNvPr id="4" name="Freeform: Shape 3">
            <a:extLst>
              <a:ext uri="{FF2B5EF4-FFF2-40B4-BE49-F238E27FC236}">
                <a16:creationId xmlns:a16="http://schemas.microsoft.com/office/drawing/2014/main" id="{C29E16E8-3F41-4DBB-0ABC-552F592C3ED0}"/>
              </a:ext>
            </a:extLst>
          </p:cNvPr>
          <p:cNvSpPr/>
          <p:nvPr/>
        </p:nvSpPr>
        <p:spPr>
          <a:xfrm>
            <a:off x="8428681" y="2619450"/>
            <a:ext cx="481407" cy="90019"/>
          </a:xfrm>
          <a:custGeom>
            <a:avLst/>
            <a:gdLst>
              <a:gd name="connsiteX0" fmla="*/ 0 w 482113"/>
              <a:gd name="connsiteY0" fmla="*/ 45720 h 91440"/>
              <a:gd name="connsiteX1" fmla="*/ 482113 w 482113"/>
              <a:gd name="connsiteY1" fmla="*/ 45720 h 91440"/>
            </a:gdLst>
            <a:ahLst/>
            <a:cxnLst>
              <a:cxn ang="0">
                <a:pos x="connsiteX0" y="connsiteY0"/>
              </a:cxn>
              <a:cxn ang="0">
                <a:pos x="connsiteX1" y="connsiteY1"/>
              </a:cxn>
            </a:cxnLst>
            <a:rect l="l" t="t" r="r" b="b"/>
            <a:pathLst>
              <a:path w="482113" h="91440">
                <a:moveTo>
                  <a:pt x="0" y="45720"/>
                </a:moveTo>
                <a:lnTo>
                  <a:pt x="482113" y="45720"/>
                </a:lnTo>
              </a:path>
            </a:pathLst>
          </a:custGeom>
          <a:noFill/>
          <a:ln w="28575">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40939" tIns="43156" rIns="240939" bIns="43157" numCol="1" spcCol="1270" anchor="ctr" anchorCtr="0">
            <a:noAutofit/>
          </a:bodyPr>
          <a:lstStyle/>
          <a:p>
            <a:pPr marL="0" lvl="0" indent="0" algn="ctr" defTabSz="222250">
              <a:lnSpc>
                <a:spcPct val="90000"/>
              </a:lnSpc>
              <a:spcBef>
                <a:spcPct val="0"/>
              </a:spcBef>
              <a:spcAft>
                <a:spcPct val="35000"/>
              </a:spcAft>
              <a:buNone/>
            </a:pPr>
            <a:endParaRPr lang="en-US" sz="500" kern="1200" dirty="0"/>
          </a:p>
        </p:txBody>
      </p:sp>
      <p:sp>
        <p:nvSpPr>
          <p:cNvPr id="7" name="Freeform: Shape 6">
            <a:extLst>
              <a:ext uri="{FF2B5EF4-FFF2-40B4-BE49-F238E27FC236}">
                <a16:creationId xmlns:a16="http://schemas.microsoft.com/office/drawing/2014/main" id="{84B49B65-E86B-B86D-1528-B0299515BCC2}"/>
              </a:ext>
            </a:extLst>
          </p:cNvPr>
          <p:cNvSpPr/>
          <p:nvPr/>
        </p:nvSpPr>
        <p:spPr>
          <a:xfrm>
            <a:off x="9004323" y="3899477"/>
            <a:ext cx="2225928" cy="1316732"/>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indent="0" algn="ctr" rtl="0" eaLnBrk="1" latinLnBrk="0" hangingPunct="1">
              <a:lnSpc>
                <a:spcPct val="90000"/>
              </a:lnSpc>
              <a:spcBef>
                <a:spcPts val="0"/>
              </a:spcBef>
              <a:spcAft>
                <a:spcPts val="714"/>
              </a:spcAft>
            </a:pPr>
            <a:r>
              <a:rPr lang="en-US" sz="1700" dirty="0"/>
              <a:t>Removing any extra white spaces</a:t>
            </a:r>
          </a:p>
        </p:txBody>
      </p:sp>
    </p:spTree>
    <p:extLst>
      <p:ext uri="{BB962C8B-B14F-4D97-AF65-F5344CB8AC3E}">
        <p14:creationId xmlns:p14="http://schemas.microsoft.com/office/powerpoint/2010/main" val="344002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anim calcmode="lin" valueType="num">
                                      <p:cBhvr>
                                        <p:cTn id="13" dur="250" fill="hold"/>
                                        <p:tgtEl>
                                          <p:spTgt spid="7"/>
                                        </p:tgtEl>
                                        <p:attrNameLst>
                                          <p:attrName>ppt_x</p:attrName>
                                        </p:attrNameLst>
                                      </p:cBhvr>
                                      <p:tavLst>
                                        <p:tav tm="0">
                                          <p:val>
                                            <p:strVal val="#ppt_x"/>
                                          </p:val>
                                        </p:tav>
                                        <p:tav tm="100000">
                                          <p:val>
                                            <p:strVal val="#ppt_x"/>
                                          </p:val>
                                        </p:tav>
                                      </p:tavLst>
                                    </p:anim>
                                    <p:anim calcmode="lin" valueType="num">
                                      <p:cBhvr>
                                        <p:cTn id="14" dur="25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anim calcmode="lin" valueType="num">
                                      <p:cBhvr>
                                        <p:cTn id="18" dur="250" fill="hold"/>
                                        <p:tgtEl>
                                          <p:spTgt spid="4"/>
                                        </p:tgtEl>
                                        <p:attrNameLst>
                                          <p:attrName>ppt_x</p:attrName>
                                        </p:attrNameLst>
                                      </p:cBhvr>
                                      <p:tavLst>
                                        <p:tav tm="0">
                                          <p:val>
                                            <p:strVal val="#ppt_x"/>
                                          </p:val>
                                        </p:tav>
                                        <p:tav tm="100000">
                                          <p:val>
                                            <p:strVal val="#ppt_x"/>
                                          </p:val>
                                        </p:tav>
                                      </p:tavLst>
                                    </p:anim>
                                    <p:anim calcmode="lin" valueType="num">
                                      <p:cBhvr>
                                        <p:cTn id="19" dur="25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anim calcmode="lin" valueType="num">
                                      <p:cBhvr>
                                        <p:cTn id="23" dur="250" fill="hold"/>
                                        <p:tgtEl>
                                          <p:spTgt spid="23"/>
                                        </p:tgtEl>
                                        <p:attrNameLst>
                                          <p:attrName>ppt_x</p:attrName>
                                        </p:attrNameLst>
                                      </p:cBhvr>
                                      <p:tavLst>
                                        <p:tav tm="0">
                                          <p:val>
                                            <p:strVal val="#ppt_x"/>
                                          </p:val>
                                        </p:tav>
                                        <p:tav tm="100000">
                                          <p:val>
                                            <p:strVal val="#ppt_x"/>
                                          </p:val>
                                        </p:tav>
                                      </p:tavLst>
                                    </p:anim>
                                    <p:anim calcmode="lin" valueType="num">
                                      <p:cBhvr>
                                        <p:cTn id="24" dur="25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anim calcmode="lin" valueType="num">
                                      <p:cBhvr>
                                        <p:cTn id="28" dur="250" fill="hold"/>
                                        <p:tgtEl>
                                          <p:spTgt spid="33"/>
                                        </p:tgtEl>
                                        <p:attrNameLst>
                                          <p:attrName>ppt_x</p:attrName>
                                        </p:attrNameLst>
                                      </p:cBhvr>
                                      <p:tavLst>
                                        <p:tav tm="0">
                                          <p:val>
                                            <p:strVal val="#ppt_x"/>
                                          </p:val>
                                        </p:tav>
                                        <p:tav tm="100000">
                                          <p:val>
                                            <p:strVal val="#ppt_x"/>
                                          </p:val>
                                        </p:tav>
                                      </p:tavLst>
                                    </p:anim>
                                    <p:anim calcmode="lin" valueType="num">
                                      <p:cBhvr>
                                        <p:cTn id="29" dur="25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anim calcmode="lin" valueType="num">
                                      <p:cBhvr>
                                        <p:cTn id="33" dur="250" fill="hold"/>
                                        <p:tgtEl>
                                          <p:spTgt spid="38"/>
                                        </p:tgtEl>
                                        <p:attrNameLst>
                                          <p:attrName>ppt_x</p:attrName>
                                        </p:attrNameLst>
                                      </p:cBhvr>
                                      <p:tavLst>
                                        <p:tav tm="0">
                                          <p:val>
                                            <p:strVal val="#ppt_x"/>
                                          </p:val>
                                        </p:tav>
                                        <p:tav tm="100000">
                                          <p:val>
                                            <p:strVal val="#ppt_x"/>
                                          </p:val>
                                        </p:tav>
                                      </p:tavLst>
                                    </p:anim>
                                    <p:anim calcmode="lin" valueType="num">
                                      <p:cBhvr>
                                        <p:cTn id="34" dur="25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250"/>
                                        <p:tgtEl>
                                          <p:spTgt spid="39"/>
                                        </p:tgtEl>
                                      </p:cBhvr>
                                    </p:animEffect>
                                    <p:anim calcmode="lin" valueType="num">
                                      <p:cBhvr>
                                        <p:cTn id="38" dur="250" fill="hold"/>
                                        <p:tgtEl>
                                          <p:spTgt spid="39"/>
                                        </p:tgtEl>
                                        <p:attrNameLst>
                                          <p:attrName>ppt_x</p:attrName>
                                        </p:attrNameLst>
                                      </p:cBhvr>
                                      <p:tavLst>
                                        <p:tav tm="0">
                                          <p:val>
                                            <p:strVal val="#ppt_x"/>
                                          </p:val>
                                        </p:tav>
                                        <p:tav tm="100000">
                                          <p:val>
                                            <p:strVal val="#ppt_x"/>
                                          </p:val>
                                        </p:tav>
                                      </p:tavLst>
                                    </p:anim>
                                    <p:anim calcmode="lin" valueType="num">
                                      <p:cBhvr>
                                        <p:cTn id="39" dur="2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2BCED2-4C0B-5013-E84D-53D5BCC0F1CF}"/>
              </a:ext>
            </a:extLst>
          </p:cNvPr>
          <p:cNvSpPr txBox="1"/>
          <p:nvPr/>
        </p:nvSpPr>
        <p:spPr>
          <a:xfrm>
            <a:off x="629203" y="446480"/>
            <a:ext cx="10360743" cy="80913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a:solidFill>
                  <a:schemeClr val="accent1"/>
                </a:solidFill>
                <a:latin typeface="Gill Sans MT (Headings)"/>
              </a:rPr>
              <a:t>Diagnosis Preprocessing</a:t>
            </a:r>
            <a:endParaRPr lang="en-US" sz="3600" dirty="0">
              <a:solidFill>
                <a:schemeClr val="accent1"/>
              </a:solidFill>
              <a:latin typeface="Gill Sans MT (Headings)"/>
            </a:endParaRPr>
          </a:p>
        </p:txBody>
      </p:sp>
      <p:sp>
        <p:nvSpPr>
          <p:cNvPr id="4" name="Freeform: Shape 3">
            <a:extLst>
              <a:ext uri="{FF2B5EF4-FFF2-40B4-BE49-F238E27FC236}">
                <a16:creationId xmlns:a16="http://schemas.microsoft.com/office/drawing/2014/main" id="{F0E15B26-0706-D1BC-D233-A0A8F2F3406F}"/>
              </a:ext>
            </a:extLst>
          </p:cNvPr>
          <p:cNvSpPr/>
          <p:nvPr/>
        </p:nvSpPr>
        <p:spPr>
          <a:xfrm>
            <a:off x="1202417" y="1597231"/>
            <a:ext cx="2585296" cy="1220486"/>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lvl="0" algn="ctr" defTabSz="755650">
              <a:lnSpc>
                <a:spcPct val="90000"/>
              </a:lnSpc>
              <a:spcBef>
                <a:spcPct val="0"/>
              </a:spcBef>
              <a:spcAft>
                <a:spcPct val="35000"/>
              </a:spcAft>
            </a:pPr>
            <a:r>
              <a:rPr lang="en-US" dirty="0">
                <a:latin typeface="Times New Roman" panose="02020603050405020304" pitchFamily="18" charset="0"/>
                <a:ea typeface="Calibri" panose="020F0502020204030204" pitchFamily="34" charset="0"/>
              </a:rPr>
              <a:t>Translate data from English to Arabic by using google translate</a:t>
            </a:r>
            <a:endParaRPr lang="en-US" sz="1700" kern="1200" dirty="0"/>
          </a:p>
        </p:txBody>
      </p:sp>
      <p:sp>
        <p:nvSpPr>
          <p:cNvPr id="5" name="Freeform: Shape 4">
            <a:extLst>
              <a:ext uri="{FF2B5EF4-FFF2-40B4-BE49-F238E27FC236}">
                <a16:creationId xmlns:a16="http://schemas.microsoft.com/office/drawing/2014/main" id="{5396BF78-E817-DEE1-4C4F-E02F4F2BDC3C}"/>
              </a:ext>
            </a:extLst>
          </p:cNvPr>
          <p:cNvSpPr/>
          <p:nvPr/>
        </p:nvSpPr>
        <p:spPr>
          <a:xfrm>
            <a:off x="3243355" y="2653305"/>
            <a:ext cx="2472986" cy="1220486"/>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lvl="0" algn="ctr" defTabSz="755650">
              <a:lnSpc>
                <a:spcPct val="90000"/>
              </a:lnSpc>
              <a:spcBef>
                <a:spcPct val="0"/>
              </a:spcBef>
              <a:spcAft>
                <a:spcPct val="35000"/>
              </a:spcAft>
            </a:pPr>
            <a:r>
              <a:rPr lang="en-US" sz="1700" dirty="0"/>
              <a:t>Replace _ with space</a:t>
            </a:r>
            <a:endParaRPr lang="en-US" sz="1700" kern="1200" dirty="0"/>
          </a:p>
        </p:txBody>
      </p:sp>
      <p:sp>
        <p:nvSpPr>
          <p:cNvPr id="6" name="Freeform: Shape 5">
            <a:extLst>
              <a:ext uri="{FF2B5EF4-FFF2-40B4-BE49-F238E27FC236}">
                <a16:creationId xmlns:a16="http://schemas.microsoft.com/office/drawing/2014/main" id="{EA74CF7B-0D48-195D-C116-155263CA78F1}"/>
              </a:ext>
            </a:extLst>
          </p:cNvPr>
          <p:cNvSpPr/>
          <p:nvPr/>
        </p:nvSpPr>
        <p:spPr>
          <a:xfrm>
            <a:off x="5416149" y="3395803"/>
            <a:ext cx="2472986" cy="1220486"/>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lvl="0" algn="ctr" defTabSz="755650">
              <a:lnSpc>
                <a:spcPct val="90000"/>
              </a:lnSpc>
              <a:spcBef>
                <a:spcPct val="0"/>
              </a:spcBef>
              <a:spcAft>
                <a:spcPct val="35000"/>
              </a:spcAft>
            </a:pPr>
            <a:r>
              <a:rPr lang="en-US" sz="1700"/>
              <a:t>Fill nan by 0</a:t>
            </a:r>
            <a:endParaRPr lang="en-US" sz="1700" kern="1200" dirty="0"/>
          </a:p>
        </p:txBody>
      </p:sp>
      <p:sp>
        <p:nvSpPr>
          <p:cNvPr id="7" name="Freeform: Shape 6">
            <a:extLst>
              <a:ext uri="{FF2B5EF4-FFF2-40B4-BE49-F238E27FC236}">
                <a16:creationId xmlns:a16="http://schemas.microsoft.com/office/drawing/2014/main" id="{80E82022-5044-AA99-DF9C-332358EA98F1}"/>
              </a:ext>
            </a:extLst>
          </p:cNvPr>
          <p:cNvSpPr/>
          <p:nvPr/>
        </p:nvSpPr>
        <p:spPr>
          <a:xfrm>
            <a:off x="7358394" y="4287464"/>
            <a:ext cx="2615776" cy="1220486"/>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lvl="0" algn="ctr" defTabSz="755650">
              <a:lnSpc>
                <a:spcPct val="90000"/>
              </a:lnSpc>
              <a:spcBef>
                <a:spcPct val="0"/>
              </a:spcBef>
              <a:spcAft>
                <a:spcPct val="35000"/>
              </a:spcAft>
            </a:pPr>
            <a:r>
              <a:rPr lang="en-US" sz="1700"/>
              <a:t>Replace symptom with its weight</a:t>
            </a:r>
            <a:endParaRPr lang="en-US" sz="1700" kern="1200" dirty="0"/>
          </a:p>
        </p:txBody>
      </p:sp>
    </p:spTree>
    <p:extLst>
      <p:ext uri="{BB962C8B-B14F-4D97-AF65-F5344CB8AC3E}">
        <p14:creationId xmlns:p14="http://schemas.microsoft.com/office/powerpoint/2010/main" val="379709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fill="hold"/>
                                        <p:tgtEl>
                                          <p:spTgt spid="5"/>
                                        </p:tgtEl>
                                        <p:attrNameLst>
                                          <p:attrName>ppt_x</p:attrName>
                                        </p:attrNameLst>
                                      </p:cBhvr>
                                      <p:tavLst>
                                        <p:tav tm="0">
                                          <p:val>
                                            <p:strVal val="#ppt_x"/>
                                          </p:val>
                                        </p:tav>
                                        <p:tav tm="100000">
                                          <p:val>
                                            <p:strVal val="#ppt_x"/>
                                          </p:val>
                                        </p:tav>
                                      </p:tavLst>
                                    </p:anim>
                                    <p:anim calcmode="lin" valueType="num">
                                      <p:cBhvr additive="base">
                                        <p:cTn id="14"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50" fill="hold"/>
                                        <p:tgtEl>
                                          <p:spTgt spid="6"/>
                                        </p:tgtEl>
                                        <p:attrNameLst>
                                          <p:attrName>ppt_x</p:attrName>
                                        </p:attrNameLst>
                                      </p:cBhvr>
                                      <p:tavLst>
                                        <p:tav tm="0">
                                          <p:val>
                                            <p:strVal val="#ppt_x"/>
                                          </p:val>
                                        </p:tav>
                                        <p:tav tm="100000">
                                          <p:val>
                                            <p:strVal val="#ppt_x"/>
                                          </p:val>
                                        </p:tav>
                                      </p:tavLst>
                                    </p:anim>
                                    <p:anim calcmode="lin" valueType="num">
                                      <p:cBhvr additive="base">
                                        <p:cTn id="20"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50" fill="hold"/>
                                        <p:tgtEl>
                                          <p:spTgt spid="7"/>
                                        </p:tgtEl>
                                        <p:attrNameLst>
                                          <p:attrName>ppt_x</p:attrName>
                                        </p:attrNameLst>
                                      </p:cBhvr>
                                      <p:tavLst>
                                        <p:tav tm="0">
                                          <p:val>
                                            <p:strVal val="#ppt_x"/>
                                          </p:val>
                                        </p:tav>
                                        <p:tav tm="100000">
                                          <p:val>
                                            <p:strVal val="#ppt_x"/>
                                          </p:val>
                                        </p:tav>
                                      </p:tavLst>
                                    </p:anim>
                                    <p:anim calcmode="lin" valueType="num">
                                      <p:cBhvr additive="base">
                                        <p:cTn id="26" dur="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635D9476-3EB4-ED0B-4455-8E4231BCF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6C723EC-ADEC-636D-D7C1-E21DA2FA88FF}"/>
              </a:ext>
            </a:extLst>
          </p:cNvPr>
          <p:cNvSpPr txBox="1">
            <a:spLocks/>
          </p:cNvSpPr>
          <p:nvPr/>
        </p:nvSpPr>
        <p:spPr>
          <a:xfrm>
            <a:off x="1045028" y="1336329"/>
            <a:ext cx="4430520" cy="4382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accent1">
                    <a:lumMod val="75000"/>
                  </a:schemeClr>
                </a:solidFill>
                <a:latin typeface="Gill Sans MT (Headings)"/>
              </a:rPr>
              <a:t>Methodology</a:t>
            </a:r>
          </a:p>
        </p:txBody>
      </p:sp>
      <p:grpSp>
        <p:nvGrpSpPr>
          <p:cNvPr id="4" name="Group 3">
            <a:extLst>
              <a:ext uri="{FF2B5EF4-FFF2-40B4-BE49-F238E27FC236}">
                <a16:creationId xmlns:a16="http://schemas.microsoft.com/office/drawing/2014/main" id="{80E15D09-10D1-3F6D-1F48-F17245F2FE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5" name="Rectangle 4">
              <a:extLst>
                <a:ext uri="{FF2B5EF4-FFF2-40B4-BE49-F238E27FC236}">
                  <a16:creationId xmlns:a16="http://schemas.microsoft.com/office/drawing/2014/main" id="{4A4C1EE6-2979-8359-F09C-1319623415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FB926F-2013-D258-37C0-F194CC2D0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64CEB4-7D67-146F-17C2-F5D2DED49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F73972AB-0DD9-FF19-0324-91683E103E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B9D445-EFA6-7A6A-AE30-5A5F8FE47A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42FDAE9A-2F52-5773-A777-C5AAA0A1F3F8}"/>
              </a:ext>
            </a:extLst>
          </p:cNvPr>
          <p:cNvSpPr>
            <a:spLocks noGrp="1"/>
          </p:cNvSpPr>
          <p:nvPr>
            <p:ph type="ftr" sz="quarter" idx="11"/>
          </p:nvPr>
        </p:nvSpPr>
        <p:spPr>
          <a:xfrm>
            <a:off x="5685810" y="6492240"/>
            <a:ext cx="3993634" cy="365125"/>
          </a:xfrm>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Sample Footer Text</a:t>
            </a:r>
          </a:p>
        </p:txBody>
      </p:sp>
      <p:sp>
        <p:nvSpPr>
          <p:cNvPr id="11" name="Slide Number Placeholder 5">
            <a:extLst>
              <a:ext uri="{FF2B5EF4-FFF2-40B4-BE49-F238E27FC236}">
                <a16:creationId xmlns:a16="http://schemas.microsoft.com/office/drawing/2014/main" id="{0A051EDD-77BD-E39F-8C81-852D489BBB84}"/>
              </a:ext>
            </a:extLst>
          </p:cNvPr>
          <p:cNvSpPr>
            <a:spLocks noGrp="1"/>
          </p:cNvSpPr>
          <p:nvPr>
            <p:ph type="sldNum" sz="quarter" idx="12"/>
          </p:nvPr>
        </p:nvSpPr>
        <p:spPr>
          <a:xfrm>
            <a:off x="9481741" y="6492240"/>
            <a:ext cx="1141995" cy="365125"/>
          </a:xfrm>
        </p:spPr>
        <p:txBody>
          <a:bodyPr vert="horz" lIns="91440" tIns="45720" rIns="91440" bIns="45720" rtlCol="0" anchor="ctr">
            <a:normAutofit/>
          </a:bodyPr>
          <a:lstStyle/>
          <a:p>
            <a:pPr>
              <a:spcAft>
                <a:spcPts val="600"/>
              </a:spcAft>
            </a:pPr>
            <a:fld id="{3A98EE3D-8CD1-4C3F-BD1C-C98C9596463C}" type="slidenum">
              <a:rPr lang="en-US" smtClean="0">
                <a:solidFill>
                  <a:schemeClr val="tx1">
                    <a:tint val="75000"/>
                  </a:schemeClr>
                </a:solidFill>
              </a:rPr>
              <a:pPr>
                <a:spcAft>
                  <a:spcPts val="600"/>
                </a:spcAft>
              </a:pPr>
              <a:t>25</a:t>
            </a:fld>
            <a:endParaRPr lang="en-US">
              <a:solidFill>
                <a:schemeClr val="tx1">
                  <a:tint val="75000"/>
                </a:schemeClr>
              </a:solidFill>
            </a:endParaRPr>
          </a:p>
        </p:txBody>
      </p:sp>
      <p:graphicFrame>
        <p:nvGraphicFramePr>
          <p:cNvPr id="12" name="Text Placeholder 3">
            <a:extLst>
              <a:ext uri="{FF2B5EF4-FFF2-40B4-BE49-F238E27FC236}">
                <a16:creationId xmlns:a16="http://schemas.microsoft.com/office/drawing/2014/main" id="{F2FE74FC-DC05-1003-18D5-697D196A3594}"/>
              </a:ext>
            </a:extLst>
          </p:cNvPr>
          <p:cNvGraphicFramePr/>
          <p:nvPr/>
        </p:nvGraphicFramePr>
        <p:xfrm>
          <a:off x="5781466" y="1351999"/>
          <a:ext cx="5987644" cy="4382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Rounded Corners 14">
            <a:extLst>
              <a:ext uri="{FF2B5EF4-FFF2-40B4-BE49-F238E27FC236}">
                <a16:creationId xmlns:a16="http://schemas.microsoft.com/office/drawing/2014/main" id="{E9C503B8-45E9-7F71-D6E0-DFA65AD52589}"/>
              </a:ext>
            </a:extLst>
          </p:cNvPr>
          <p:cNvSpPr/>
          <p:nvPr/>
        </p:nvSpPr>
        <p:spPr>
          <a:xfrm>
            <a:off x="6782686" y="2922858"/>
            <a:ext cx="4233202" cy="698935"/>
          </a:xfrm>
          <a:prstGeom prst="roundRect">
            <a:avLst>
              <a:gd name="adj" fmla="val 1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sz="2000" dirty="0">
                <a:latin typeface="Gill Sans MT(Body)"/>
              </a:rPr>
              <a:t>Chatbot Models</a:t>
            </a:r>
          </a:p>
        </p:txBody>
      </p:sp>
      <p:sp>
        <p:nvSpPr>
          <p:cNvPr id="13" name="Rectangle: Rounded Corners 12">
            <a:extLst>
              <a:ext uri="{FF2B5EF4-FFF2-40B4-BE49-F238E27FC236}">
                <a16:creationId xmlns:a16="http://schemas.microsoft.com/office/drawing/2014/main" id="{AC7C5171-4013-A146-0C51-BFA58F6E1691}"/>
              </a:ext>
            </a:extLst>
          </p:cNvPr>
          <p:cNvSpPr/>
          <p:nvPr/>
        </p:nvSpPr>
        <p:spPr>
          <a:xfrm>
            <a:off x="6782686" y="4096283"/>
            <a:ext cx="4233202" cy="698935"/>
          </a:xfrm>
          <a:prstGeom prst="roundRect">
            <a:avLst>
              <a:gd name="adj" fmla="val 10000"/>
            </a:avLst>
          </a:prstGeom>
          <a:solidFill>
            <a:schemeClr val="tx2">
              <a:lumMod val="10000"/>
              <a:lumOff val="9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lnSpc>
                <a:spcPct val="150000"/>
              </a:lnSpc>
            </a:pPr>
            <a:r>
              <a:rPr lang="en-US" sz="2000" dirty="0">
                <a:latin typeface="Gill Sans MT(Body)"/>
              </a:rPr>
              <a:t>Diagnosis</a:t>
            </a:r>
            <a:r>
              <a:rPr lang="en-US" dirty="0"/>
              <a:t> </a:t>
            </a:r>
            <a:r>
              <a:rPr lang="en-US" sz="2000" dirty="0">
                <a:latin typeface="Gill Sans MT(Body)"/>
              </a:rPr>
              <a:t>Models</a:t>
            </a:r>
          </a:p>
        </p:txBody>
      </p:sp>
    </p:spTree>
    <p:extLst>
      <p:ext uri="{BB962C8B-B14F-4D97-AF65-F5344CB8AC3E}">
        <p14:creationId xmlns:p14="http://schemas.microsoft.com/office/powerpoint/2010/main" val="297685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25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25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5"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44C054-DA08-5940-ED35-247DFAA31A6B}"/>
              </a:ext>
            </a:extLst>
          </p:cNvPr>
          <p:cNvSpPr txBox="1">
            <a:spLocks/>
          </p:cNvSpPr>
          <p:nvPr/>
        </p:nvSpPr>
        <p:spPr>
          <a:xfrm>
            <a:off x="1045028" y="1336329"/>
            <a:ext cx="4430520" cy="4382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solidFill>
                  <a:schemeClr val="accent1">
                    <a:lumMod val="75000"/>
                  </a:schemeClr>
                </a:solidFill>
                <a:latin typeface="Gill Sans MT (Headings)"/>
              </a:rPr>
              <a:t>Chatbot</a:t>
            </a:r>
            <a:r>
              <a:rPr lang="en-US" sz="3600" kern="1200" dirty="0">
                <a:solidFill>
                  <a:schemeClr val="accent1">
                    <a:lumMod val="75000"/>
                  </a:schemeClr>
                </a:solidFill>
                <a:latin typeface="Gill Sans MT (Headings)"/>
              </a:rPr>
              <a:t> </a:t>
            </a:r>
            <a:r>
              <a:rPr lang="en-US" sz="3600" dirty="0">
                <a:solidFill>
                  <a:schemeClr val="accent1">
                    <a:lumMod val="75000"/>
                  </a:schemeClr>
                </a:solidFill>
                <a:latin typeface="Gill Sans MT (Headings)"/>
              </a:rPr>
              <a:t>M</a:t>
            </a:r>
            <a:r>
              <a:rPr lang="en-US" sz="3600" kern="1200" dirty="0">
                <a:solidFill>
                  <a:schemeClr val="accent1">
                    <a:lumMod val="75000"/>
                  </a:schemeClr>
                </a:solidFill>
                <a:latin typeface="Gill Sans MT (Headings)"/>
              </a:rPr>
              <a:t>odels</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8D8497E0-9127-6DF7-82EB-F4DD9C61EFF3}"/>
              </a:ext>
            </a:extLst>
          </p:cNvPr>
          <p:cNvSpPr>
            <a:spLocks noGrp="1"/>
          </p:cNvSpPr>
          <p:nvPr>
            <p:ph type="ftr" sz="quarter" idx="11"/>
          </p:nvPr>
        </p:nvSpPr>
        <p:spPr>
          <a:xfrm>
            <a:off x="5685810" y="6492240"/>
            <a:ext cx="3993634" cy="365125"/>
          </a:xfrm>
        </p:spPr>
        <p:txBody>
          <a:bodyPr vert="horz" lIns="91440" tIns="45720" rIns="91440" bIns="45720" rtlCol="0" anchor="ctr">
            <a:normAutofit/>
          </a:bodyPr>
          <a:lstStyle/>
          <a:p>
            <a:pPr algn="l">
              <a:spcAft>
                <a:spcPts val="600"/>
              </a:spcAft>
            </a:pPr>
            <a:r>
              <a:rPr lang="en-US" kern="1200" dirty="0">
                <a:solidFill>
                  <a:schemeClr val="tx1">
                    <a:tint val="75000"/>
                  </a:schemeClr>
                </a:solidFill>
                <a:latin typeface="+mn-lt"/>
                <a:ea typeface="+mn-ea"/>
                <a:cs typeface="+mn-cs"/>
              </a:rPr>
              <a:t>Sample Footer Text</a:t>
            </a:r>
          </a:p>
        </p:txBody>
      </p:sp>
      <p:sp>
        <p:nvSpPr>
          <p:cNvPr id="5" name="Slide Number Placeholder 5">
            <a:extLst>
              <a:ext uri="{FF2B5EF4-FFF2-40B4-BE49-F238E27FC236}">
                <a16:creationId xmlns:a16="http://schemas.microsoft.com/office/drawing/2014/main" id="{5D2B9856-ECEB-00A0-489F-347DB7BD7766}"/>
              </a:ext>
            </a:extLst>
          </p:cNvPr>
          <p:cNvSpPr>
            <a:spLocks noGrp="1"/>
          </p:cNvSpPr>
          <p:nvPr>
            <p:ph type="sldNum" sz="quarter" idx="12"/>
          </p:nvPr>
        </p:nvSpPr>
        <p:spPr>
          <a:xfrm>
            <a:off x="9481741" y="6492240"/>
            <a:ext cx="1141995" cy="365125"/>
          </a:xfrm>
        </p:spPr>
        <p:txBody>
          <a:bodyPr vert="horz" lIns="91440" tIns="45720" rIns="91440" bIns="45720" rtlCol="0" anchor="ctr">
            <a:normAutofit/>
          </a:bodyPr>
          <a:lstStyle/>
          <a:p>
            <a:pPr>
              <a:spcAft>
                <a:spcPts val="600"/>
              </a:spcAft>
            </a:pPr>
            <a:fld id="{3A98EE3D-8CD1-4C3F-BD1C-C98C9596463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
        <p:nvSpPr>
          <p:cNvPr id="16" name="TextBox 15">
            <a:extLst>
              <a:ext uri="{FF2B5EF4-FFF2-40B4-BE49-F238E27FC236}">
                <a16:creationId xmlns:a16="http://schemas.microsoft.com/office/drawing/2014/main" id="{AA7A91C4-D6D7-B25B-6D1F-E322BFF537DE}"/>
              </a:ext>
            </a:extLst>
          </p:cNvPr>
          <p:cNvSpPr txBox="1"/>
          <p:nvPr/>
        </p:nvSpPr>
        <p:spPr>
          <a:xfrm>
            <a:off x="6493774" y="1896767"/>
            <a:ext cx="4839885" cy="3416320"/>
          </a:xfrm>
          <a:prstGeom prst="rect">
            <a:avLst/>
          </a:prstGeom>
          <a:noFill/>
        </p:spPr>
        <p:txBody>
          <a:bodyPr wrap="square" rtlCol="0">
            <a:spAutoFit/>
          </a:bodyPr>
          <a:lstStyle/>
          <a:p>
            <a:endParaRPr lang="en-US" dirty="0"/>
          </a:p>
          <a:p>
            <a:r>
              <a:rPr lang="en-US" sz="1800" b="1" dirty="0">
                <a:solidFill>
                  <a:srgbClr val="E97132"/>
                </a:solidFill>
                <a:latin typeface="Gill Sans MT((Headers)"/>
              </a:rPr>
              <a:t>Pre-Classification</a:t>
            </a:r>
            <a:endParaRPr lang="ar-EG" dirty="0"/>
          </a:p>
          <a:p>
            <a:endParaRPr lang="en-US" dirty="0"/>
          </a:p>
          <a:p>
            <a:pPr marL="742950" lvl="1" indent="-285750">
              <a:buFont typeface="Wingdings" panose="05000000000000000000" pitchFamily="2" charset="2"/>
              <a:buChar char="Ø"/>
            </a:pPr>
            <a:r>
              <a:rPr lang="en-US" dirty="0"/>
              <a:t>Machine Learning</a:t>
            </a:r>
          </a:p>
          <a:p>
            <a:pPr marL="742950" lvl="1" indent="-285750">
              <a:buFont typeface="Wingdings" panose="05000000000000000000" pitchFamily="2" charset="2"/>
              <a:buChar char="Ø"/>
            </a:pPr>
            <a:r>
              <a:rPr lang="en-US" dirty="0"/>
              <a:t>Deep learning</a:t>
            </a:r>
          </a:p>
          <a:p>
            <a:pPr lvl="1"/>
            <a:endParaRPr lang="en-US" dirty="0"/>
          </a:p>
          <a:p>
            <a:r>
              <a:rPr lang="en-US" b="1" dirty="0">
                <a:solidFill>
                  <a:srgbClr val="E97132"/>
                </a:solidFill>
                <a:latin typeface="Gill Sans MT((Headers)"/>
              </a:rPr>
              <a:t>Text Generation</a:t>
            </a:r>
            <a:endParaRPr lang="ar-EG" b="1" dirty="0">
              <a:solidFill>
                <a:srgbClr val="E97132"/>
              </a:solidFill>
              <a:latin typeface="Gill Sans MT((Headers)"/>
            </a:endParaRPr>
          </a:p>
          <a:p>
            <a:endParaRPr lang="en-US" dirty="0"/>
          </a:p>
          <a:p>
            <a:pPr marL="742950" lvl="1" indent="-285750">
              <a:buFont typeface="Wingdings" panose="05000000000000000000" pitchFamily="2" charset="2"/>
              <a:buChar char="Ø"/>
            </a:pPr>
            <a:r>
              <a:rPr lang="en-US" dirty="0"/>
              <a:t>Lstm</a:t>
            </a:r>
          </a:p>
          <a:p>
            <a:pPr marL="742950" lvl="1" indent="-285750">
              <a:buFont typeface="Wingdings" panose="05000000000000000000" pitchFamily="2" charset="2"/>
              <a:buChar char="Ø"/>
            </a:pPr>
            <a:r>
              <a:rPr lang="en-US" dirty="0"/>
              <a:t>Bilstm</a:t>
            </a:r>
          </a:p>
          <a:p>
            <a:pPr marL="742950" lvl="1" indent="-285750">
              <a:buFont typeface="Wingdings" panose="05000000000000000000" pitchFamily="2" charset="2"/>
              <a:buChar char="Ø"/>
            </a:pPr>
            <a:r>
              <a:rPr lang="en-US" dirty="0"/>
              <a:t>Transformer</a:t>
            </a:r>
          </a:p>
          <a:p>
            <a:pPr marL="742950" lvl="1" indent="-285750">
              <a:buFont typeface="Wingdings" panose="05000000000000000000" pitchFamily="2" charset="2"/>
              <a:buChar char="Ø"/>
            </a:pPr>
            <a:r>
              <a:rPr lang="en-US" dirty="0"/>
              <a:t>Fine Tuning</a:t>
            </a:r>
          </a:p>
        </p:txBody>
      </p:sp>
    </p:spTree>
    <p:extLst>
      <p:ext uri="{BB962C8B-B14F-4D97-AF65-F5344CB8AC3E}">
        <p14:creationId xmlns:p14="http://schemas.microsoft.com/office/powerpoint/2010/main" val="244894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7" name="Rectangle: Rounded Corners 16">
            <a:extLst>
              <a:ext uri="{FF2B5EF4-FFF2-40B4-BE49-F238E27FC236}">
                <a16:creationId xmlns:a16="http://schemas.microsoft.com/office/drawing/2014/main" id="{3D121691-2F59-7049-12C3-0F7E713EDC8B}"/>
              </a:ext>
            </a:extLst>
          </p:cNvPr>
          <p:cNvSpPr/>
          <p:nvPr/>
        </p:nvSpPr>
        <p:spPr>
          <a:xfrm>
            <a:off x="1290807" y="3469163"/>
            <a:ext cx="1780555" cy="678779"/>
          </a:xfrm>
          <a:prstGeom prst="roundRect">
            <a:avLst>
              <a:gd name="adj" fmla="val 50000"/>
            </a:avLst>
          </a:prstGeom>
          <a:solidFill>
            <a:schemeClr val="tx2">
              <a:lumMod val="10000"/>
              <a:lumOff val="90000"/>
            </a:schemeClr>
          </a:solidFill>
          <a:effectLst>
            <a:reflection blurRad="6350" stA="50000" endA="300" endPos="55500" dist="50800" dir="5400000" sy="-100000" algn="bl" rotWithShape="0"/>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ctr" defTabSz="754929" rtl="0" eaLnBrk="1" fontAlgn="auto" latinLnBrk="0" hangingPunct="1">
              <a:lnSpc>
                <a:spcPct val="15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156082"/>
                </a:solidFill>
                <a:effectLst/>
                <a:uLnTx/>
                <a:uFillTx/>
                <a:latin typeface="Gill Sans MT(Headers)"/>
                <a:ea typeface="+mn-ea"/>
                <a:cs typeface="+mn-cs"/>
              </a:rPr>
              <a:t>Random forest</a:t>
            </a:r>
          </a:p>
          <a:p>
            <a:pPr marL="0" marR="0" lvl="0" indent="0" algn="ctr" defTabSz="754929" rtl="0" eaLnBrk="1" fontAlgn="auto" latinLnBrk="0" hangingPunct="1">
              <a:lnSpc>
                <a:spcPct val="150000"/>
              </a:lnSpc>
              <a:spcBef>
                <a:spcPct val="0"/>
              </a:spcBef>
              <a:spcAft>
                <a:spcPts val="600"/>
              </a:spcAft>
              <a:buClrTx/>
              <a:buSzTx/>
              <a:buFontTx/>
              <a:buNone/>
              <a:tabLst/>
              <a:defRPr/>
            </a:pPr>
            <a:endParaRPr kumimoji="0" lang="en-US" sz="1600" b="0" i="0" u="none" strike="noStrike" kern="1200" cap="none" spc="0" normalizeH="0" baseline="0" noProof="0" dirty="0">
              <a:ln>
                <a:noFill/>
              </a:ln>
              <a:solidFill>
                <a:srgbClr val="156082"/>
              </a:solidFill>
              <a:effectLst/>
              <a:uLnTx/>
              <a:uFillTx/>
              <a:latin typeface="Gill Sans MT(Headers)"/>
              <a:ea typeface="+mn-ea"/>
              <a:cs typeface="+mn-cs"/>
            </a:endParaRPr>
          </a:p>
        </p:txBody>
      </p:sp>
      <p:sp>
        <p:nvSpPr>
          <p:cNvPr id="2" name="TextBox 1">
            <a:extLst>
              <a:ext uri="{FF2B5EF4-FFF2-40B4-BE49-F238E27FC236}">
                <a16:creationId xmlns:a16="http://schemas.microsoft.com/office/drawing/2014/main" id="{87D3FA50-4A49-009C-CBB0-B4C0EBCDE8DC}"/>
              </a:ext>
            </a:extLst>
          </p:cNvPr>
          <p:cNvSpPr txBox="1"/>
          <p:nvPr/>
        </p:nvSpPr>
        <p:spPr>
          <a:xfrm>
            <a:off x="756809" y="609136"/>
            <a:ext cx="10360743" cy="809136"/>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2800" b="1" dirty="0">
                <a:solidFill>
                  <a:srgbClr val="E97132"/>
                </a:solidFill>
                <a:latin typeface="Gill Sans MT((Headers)"/>
              </a:rPr>
              <a:t>Pre-Classification models  </a:t>
            </a:r>
          </a:p>
        </p:txBody>
      </p:sp>
      <p:sp>
        <p:nvSpPr>
          <p:cNvPr id="13" name="Freeform: Shape 12">
            <a:extLst>
              <a:ext uri="{FF2B5EF4-FFF2-40B4-BE49-F238E27FC236}">
                <a16:creationId xmlns:a16="http://schemas.microsoft.com/office/drawing/2014/main" id="{DDD05A6E-46FF-5E65-3B88-F7E00B0C1C1F}"/>
              </a:ext>
            </a:extLst>
          </p:cNvPr>
          <p:cNvSpPr/>
          <p:nvPr/>
        </p:nvSpPr>
        <p:spPr>
          <a:xfrm>
            <a:off x="1817392" y="1765961"/>
            <a:ext cx="3346366" cy="100872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Machine learning models</a:t>
            </a:r>
          </a:p>
        </p:txBody>
      </p:sp>
      <p:sp>
        <p:nvSpPr>
          <p:cNvPr id="3" name="Freeform: Shape 2">
            <a:extLst>
              <a:ext uri="{FF2B5EF4-FFF2-40B4-BE49-F238E27FC236}">
                <a16:creationId xmlns:a16="http://schemas.microsoft.com/office/drawing/2014/main" id="{5E7E293E-179D-BC88-4F5C-57D04CFF54D9}"/>
              </a:ext>
            </a:extLst>
          </p:cNvPr>
          <p:cNvSpPr/>
          <p:nvPr/>
        </p:nvSpPr>
        <p:spPr>
          <a:xfrm>
            <a:off x="6931496" y="1765961"/>
            <a:ext cx="3346366" cy="1008724"/>
          </a:xfrm>
          <a:custGeom>
            <a:avLst/>
            <a:gdLst>
              <a:gd name="connsiteX0" fmla="*/ 0 w 2229190"/>
              <a:gd name="connsiteY0" fmla="*/ 0 h 1337514"/>
              <a:gd name="connsiteX1" fmla="*/ 2229190 w 2229190"/>
              <a:gd name="connsiteY1" fmla="*/ 0 h 1337514"/>
              <a:gd name="connsiteX2" fmla="*/ 2229190 w 2229190"/>
              <a:gd name="connsiteY2" fmla="*/ 1337514 h 1337514"/>
              <a:gd name="connsiteX3" fmla="*/ 0 w 2229190"/>
              <a:gd name="connsiteY3" fmla="*/ 1337514 h 1337514"/>
              <a:gd name="connsiteX4" fmla="*/ 0 w 2229190"/>
              <a:gd name="connsiteY4" fmla="*/ 0 h 1337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190" h="1337514">
                <a:moveTo>
                  <a:pt x="0" y="0"/>
                </a:moveTo>
                <a:lnTo>
                  <a:pt x="2229190" y="0"/>
                </a:lnTo>
                <a:lnTo>
                  <a:pt x="2229190" y="1337514"/>
                </a:lnTo>
                <a:lnTo>
                  <a:pt x="0" y="1337514"/>
                </a:lnTo>
                <a:lnTo>
                  <a:pt x="0" y="0"/>
                </a:lnTo>
                <a:close/>
              </a:path>
            </a:pathLst>
          </a:custGeom>
          <a:ln w="28575">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232" tIns="114658" rIns="109232" bIns="11465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lang="en-US" sz="2000" dirty="0">
                <a:solidFill>
                  <a:prstClr val="white"/>
                </a:solidFill>
                <a:latin typeface="Aptos" panose="02110004020202020204"/>
              </a:rPr>
              <a:t>Deep</a:t>
            </a: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 learning models</a:t>
            </a:r>
          </a:p>
        </p:txBody>
      </p:sp>
      <p:sp>
        <p:nvSpPr>
          <p:cNvPr id="4" name="Rectangle: Rounded Corners 3">
            <a:extLst>
              <a:ext uri="{FF2B5EF4-FFF2-40B4-BE49-F238E27FC236}">
                <a16:creationId xmlns:a16="http://schemas.microsoft.com/office/drawing/2014/main" id="{492592B5-5313-41B6-D777-4621CCE720BD}"/>
              </a:ext>
            </a:extLst>
          </p:cNvPr>
          <p:cNvSpPr/>
          <p:nvPr/>
        </p:nvSpPr>
        <p:spPr>
          <a:xfrm>
            <a:off x="3490575" y="3469163"/>
            <a:ext cx="1898367" cy="678779"/>
          </a:xfrm>
          <a:prstGeom prst="roundRect">
            <a:avLst>
              <a:gd name="adj" fmla="val 50000"/>
            </a:avLst>
          </a:prstGeom>
          <a:solidFill>
            <a:schemeClr val="tx2">
              <a:lumMod val="10000"/>
              <a:lumOff val="90000"/>
            </a:schemeClr>
          </a:solidFill>
          <a:effectLst>
            <a:reflection blurRad="6350" stA="50000" endA="300" endPos="55500" dist="50800" dir="5400000" sy="-100000" algn="bl" rotWithShape="0"/>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0" algn="ctr" defTabSz="754929">
              <a:lnSpc>
                <a:spcPct val="150000"/>
              </a:lnSpc>
              <a:spcBef>
                <a:spcPct val="0"/>
              </a:spcBef>
              <a:spcAft>
                <a:spcPts val="600"/>
              </a:spcAft>
            </a:pPr>
            <a:r>
              <a:rPr lang="en-US" sz="1600" dirty="0">
                <a:solidFill>
                  <a:srgbClr val="156082"/>
                </a:solidFill>
                <a:latin typeface="Gill Sans MT(Headers)"/>
              </a:rPr>
              <a:t>SVM</a:t>
            </a:r>
          </a:p>
        </p:txBody>
      </p:sp>
      <p:sp>
        <p:nvSpPr>
          <p:cNvPr id="7" name="Rectangle: Rounded Corners 6">
            <a:extLst>
              <a:ext uri="{FF2B5EF4-FFF2-40B4-BE49-F238E27FC236}">
                <a16:creationId xmlns:a16="http://schemas.microsoft.com/office/drawing/2014/main" id="{F2E7573D-B15C-B23F-B343-59FBFC23CA2D}"/>
              </a:ext>
            </a:extLst>
          </p:cNvPr>
          <p:cNvSpPr/>
          <p:nvPr/>
        </p:nvSpPr>
        <p:spPr>
          <a:xfrm>
            <a:off x="6105138" y="3271571"/>
            <a:ext cx="2284104" cy="1008724"/>
          </a:xfrm>
          <a:prstGeom prst="roundRect">
            <a:avLst>
              <a:gd name="adj" fmla="val 50000"/>
            </a:avLst>
          </a:prstGeom>
          <a:solidFill>
            <a:schemeClr val="tx2">
              <a:lumMod val="10000"/>
              <a:lumOff val="90000"/>
            </a:schemeClr>
          </a:solidFill>
          <a:effectLst>
            <a:reflection blurRad="6350" stA="50000" endA="300" endPos="55500" dist="50800" dir="5400000" sy="-100000" algn="bl" rotWithShape="0"/>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b"/>
          <a:lstStyle/>
          <a:p>
            <a:pPr lvl="0" algn="ctr" defTabSz="754929">
              <a:lnSpc>
                <a:spcPct val="150000"/>
              </a:lnSpc>
              <a:spcBef>
                <a:spcPct val="0"/>
              </a:spcBef>
              <a:spcAft>
                <a:spcPts val="600"/>
              </a:spcAft>
            </a:pPr>
            <a:r>
              <a:rPr lang="en-US" sz="1600" dirty="0">
                <a:solidFill>
                  <a:srgbClr val="156082"/>
                </a:solidFill>
                <a:latin typeface="Gill Sans MT(Headers)"/>
              </a:rPr>
              <a:t>aubmindlab/bert-base-arabertv2 model</a:t>
            </a:r>
          </a:p>
        </p:txBody>
      </p:sp>
      <p:sp>
        <p:nvSpPr>
          <p:cNvPr id="9" name="Rectangle: Rounded Corners 8">
            <a:extLst>
              <a:ext uri="{FF2B5EF4-FFF2-40B4-BE49-F238E27FC236}">
                <a16:creationId xmlns:a16="http://schemas.microsoft.com/office/drawing/2014/main" id="{F5DAECC8-ADE2-CDDA-96BA-3AC19BFC1323}"/>
              </a:ext>
            </a:extLst>
          </p:cNvPr>
          <p:cNvSpPr/>
          <p:nvPr/>
        </p:nvSpPr>
        <p:spPr>
          <a:xfrm>
            <a:off x="8761852" y="3274777"/>
            <a:ext cx="2168149" cy="1008725"/>
          </a:xfrm>
          <a:prstGeom prst="roundRect">
            <a:avLst>
              <a:gd name="adj" fmla="val 50000"/>
            </a:avLst>
          </a:prstGeom>
          <a:solidFill>
            <a:schemeClr val="tx2">
              <a:lumMod val="10000"/>
              <a:lumOff val="90000"/>
            </a:schemeClr>
          </a:solidFill>
          <a:effectLst>
            <a:reflection blurRad="6350" stA="50000" endA="300" endPos="55500" dist="50800" dir="5400000" sy="-100000" algn="bl" rotWithShape="0"/>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b"/>
          <a:lstStyle/>
          <a:p>
            <a:pPr algn="ctr" defTabSz="754929">
              <a:lnSpc>
                <a:spcPct val="150000"/>
              </a:lnSpc>
              <a:spcBef>
                <a:spcPct val="0"/>
              </a:spcBef>
              <a:spcAft>
                <a:spcPts val="600"/>
              </a:spcAft>
            </a:pPr>
            <a:r>
              <a:rPr lang="en-US" sz="1600" dirty="0">
                <a:solidFill>
                  <a:srgbClr val="156082"/>
                </a:solidFill>
                <a:latin typeface="Gill Sans MT(Headers)"/>
              </a:rPr>
              <a:t>Transformer Model with GRU </a:t>
            </a:r>
          </a:p>
        </p:txBody>
      </p:sp>
      <p:sp>
        <p:nvSpPr>
          <p:cNvPr id="10" name="Rectangle: Rounded Corners 9">
            <a:extLst>
              <a:ext uri="{FF2B5EF4-FFF2-40B4-BE49-F238E27FC236}">
                <a16:creationId xmlns:a16="http://schemas.microsoft.com/office/drawing/2014/main" id="{E077C414-4598-1E37-3C08-91B7DF3E8BB1}"/>
              </a:ext>
            </a:extLst>
          </p:cNvPr>
          <p:cNvSpPr/>
          <p:nvPr/>
        </p:nvSpPr>
        <p:spPr>
          <a:xfrm>
            <a:off x="7440058" y="4914924"/>
            <a:ext cx="1898367" cy="678779"/>
          </a:xfrm>
          <a:prstGeom prst="roundRect">
            <a:avLst>
              <a:gd name="adj" fmla="val 50000"/>
            </a:avLst>
          </a:prstGeom>
          <a:solidFill>
            <a:schemeClr val="tx2">
              <a:lumMod val="10000"/>
              <a:lumOff val="90000"/>
            </a:schemeClr>
          </a:solidFill>
          <a:effectLst>
            <a:reflection blurRad="6350" stA="50000" endA="300" endPos="55500" dist="50800" dir="5400000" sy="-100000" algn="bl" rotWithShape="0"/>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0" algn="ctr" defTabSz="754929">
              <a:lnSpc>
                <a:spcPct val="150000"/>
              </a:lnSpc>
              <a:spcBef>
                <a:spcPct val="0"/>
              </a:spcBef>
              <a:spcAft>
                <a:spcPts val="600"/>
              </a:spcAft>
            </a:pPr>
            <a:r>
              <a:rPr lang="en-US" sz="1600" dirty="0">
                <a:solidFill>
                  <a:srgbClr val="156082"/>
                </a:solidFill>
                <a:latin typeface="Gill Sans MT(Headers)"/>
              </a:rPr>
              <a:t>Lstm model</a:t>
            </a:r>
          </a:p>
        </p:txBody>
      </p:sp>
      <p:sp>
        <p:nvSpPr>
          <p:cNvPr id="11" name="Rectangle: Rounded Corners 10">
            <a:extLst>
              <a:ext uri="{FF2B5EF4-FFF2-40B4-BE49-F238E27FC236}">
                <a16:creationId xmlns:a16="http://schemas.microsoft.com/office/drawing/2014/main" id="{45CD4651-6BB5-F668-287E-F3707F202E49}"/>
              </a:ext>
            </a:extLst>
          </p:cNvPr>
          <p:cNvSpPr/>
          <p:nvPr/>
        </p:nvSpPr>
        <p:spPr>
          <a:xfrm>
            <a:off x="2283176" y="4686768"/>
            <a:ext cx="2018861" cy="678779"/>
          </a:xfrm>
          <a:prstGeom prst="roundRect">
            <a:avLst>
              <a:gd name="adj" fmla="val 50000"/>
            </a:avLst>
          </a:prstGeom>
          <a:solidFill>
            <a:schemeClr val="tx2">
              <a:lumMod val="10000"/>
              <a:lumOff val="90000"/>
            </a:schemeClr>
          </a:solidFill>
          <a:effectLst>
            <a:reflection blurRad="6350" stA="50000" endA="300" endPos="55500" dist="50800" dir="5400000" sy="-100000" algn="bl" rotWithShape="0"/>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ctr" defTabSz="754929" rtl="0" eaLnBrk="1" fontAlgn="auto" latinLnBrk="0" hangingPunct="1">
              <a:lnSpc>
                <a:spcPct val="15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156082"/>
                </a:solidFill>
                <a:effectLst/>
                <a:uLnTx/>
                <a:uFillTx/>
                <a:latin typeface="Gill Sans MT(Headers)"/>
                <a:ea typeface="+mn-ea"/>
                <a:cs typeface="+mn-cs"/>
              </a:rPr>
              <a:t>Soft Voting classifier</a:t>
            </a:r>
          </a:p>
          <a:p>
            <a:pPr marL="0" marR="0" lvl="0" indent="0" algn="ctr" defTabSz="754929" rtl="0" eaLnBrk="1" fontAlgn="auto" latinLnBrk="0" hangingPunct="1">
              <a:lnSpc>
                <a:spcPct val="150000"/>
              </a:lnSpc>
              <a:spcBef>
                <a:spcPct val="0"/>
              </a:spcBef>
              <a:spcAft>
                <a:spcPts val="600"/>
              </a:spcAft>
              <a:buClrTx/>
              <a:buSzTx/>
              <a:buFontTx/>
              <a:buNone/>
              <a:tabLst/>
              <a:defRPr/>
            </a:pPr>
            <a:endParaRPr kumimoji="0" lang="en-US" sz="1600" b="0" i="0" u="none" strike="noStrike" kern="1200" cap="none" spc="0" normalizeH="0" baseline="0" noProof="0" dirty="0">
              <a:ln>
                <a:noFill/>
              </a:ln>
              <a:solidFill>
                <a:srgbClr val="156082"/>
              </a:solidFill>
              <a:effectLst/>
              <a:uLnTx/>
              <a:uFillTx/>
              <a:latin typeface="Gill Sans MT(Headers)"/>
              <a:ea typeface="+mn-ea"/>
              <a:cs typeface="+mn-cs"/>
            </a:endParaRPr>
          </a:p>
        </p:txBody>
      </p:sp>
    </p:spTree>
    <p:extLst>
      <p:ext uri="{BB962C8B-B14F-4D97-AF65-F5344CB8AC3E}">
        <p14:creationId xmlns:p14="http://schemas.microsoft.com/office/powerpoint/2010/main" val="15042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50" fill="hold"/>
                                        <p:tgtEl>
                                          <p:spTgt spid="17"/>
                                        </p:tgtEl>
                                        <p:attrNameLst>
                                          <p:attrName>ppt_x</p:attrName>
                                        </p:attrNameLst>
                                      </p:cBhvr>
                                      <p:tavLst>
                                        <p:tav tm="0">
                                          <p:val>
                                            <p:strVal val="#ppt_x"/>
                                          </p:val>
                                        </p:tav>
                                        <p:tav tm="100000">
                                          <p:val>
                                            <p:strVal val="#ppt_x"/>
                                          </p:val>
                                        </p:tav>
                                      </p:tavLst>
                                    </p:anim>
                                    <p:anim calcmode="lin" valueType="num">
                                      <p:cBhvr additive="base">
                                        <p:cTn id="8" dur="2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50" fill="hold"/>
                                        <p:tgtEl>
                                          <p:spTgt spid="4"/>
                                        </p:tgtEl>
                                        <p:attrNameLst>
                                          <p:attrName>ppt_x</p:attrName>
                                        </p:attrNameLst>
                                      </p:cBhvr>
                                      <p:tavLst>
                                        <p:tav tm="0">
                                          <p:val>
                                            <p:strVal val="#ppt_x"/>
                                          </p:val>
                                        </p:tav>
                                        <p:tav tm="100000">
                                          <p:val>
                                            <p:strVal val="#ppt_x"/>
                                          </p:val>
                                        </p:tav>
                                      </p:tavLst>
                                    </p:anim>
                                    <p:anim calcmode="lin" valueType="num">
                                      <p:cBhvr additive="base">
                                        <p:cTn id="12"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ppt_x"/>
                                          </p:val>
                                        </p:tav>
                                        <p:tav tm="100000">
                                          <p:val>
                                            <p:strVal val="#ppt_x"/>
                                          </p:val>
                                        </p:tav>
                                      </p:tavLst>
                                    </p:anim>
                                    <p:anim calcmode="lin" valueType="num">
                                      <p:cBhvr additive="base">
                                        <p:cTn id="18" dur="25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250" fill="hold"/>
                                        <p:tgtEl>
                                          <p:spTgt spid="9"/>
                                        </p:tgtEl>
                                        <p:attrNameLst>
                                          <p:attrName>ppt_x</p:attrName>
                                        </p:attrNameLst>
                                      </p:cBhvr>
                                      <p:tavLst>
                                        <p:tav tm="0">
                                          <p:val>
                                            <p:strVal val="#ppt_x"/>
                                          </p:val>
                                        </p:tav>
                                        <p:tav tm="100000">
                                          <p:val>
                                            <p:strVal val="#ppt_x"/>
                                          </p:val>
                                        </p:tav>
                                      </p:tavLst>
                                    </p:anim>
                                    <p:anim calcmode="lin" valueType="num">
                                      <p:cBhvr additive="base">
                                        <p:cTn id="22" dur="25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ppt_x"/>
                                          </p:val>
                                        </p:tav>
                                        <p:tav tm="100000">
                                          <p:val>
                                            <p:strVal val="#ppt_x"/>
                                          </p:val>
                                        </p:tav>
                                      </p:tavLst>
                                    </p:anim>
                                    <p:anim calcmode="lin" valueType="num">
                                      <p:cBhvr additive="base">
                                        <p:cTn id="26" dur="25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250" fill="hold"/>
                                        <p:tgtEl>
                                          <p:spTgt spid="11"/>
                                        </p:tgtEl>
                                        <p:attrNameLst>
                                          <p:attrName>ppt_x</p:attrName>
                                        </p:attrNameLst>
                                      </p:cBhvr>
                                      <p:tavLst>
                                        <p:tav tm="0">
                                          <p:val>
                                            <p:strVal val="#ppt_x"/>
                                          </p:val>
                                        </p:tav>
                                        <p:tav tm="100000">
                                          <p:val>
                                            <p:strVal val="#ppt_x"/>
                                          </p:val>
                                        </p:tav>
                                      </p:tavLst>
                                    </p:anim>
                                    <p:anim calcmode="lin" valueType="num">
                                      <p:cBhvr additive="base">
                                        <p:cTn id="30"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7" grpId="0" animBg="1"/>
      <p:bldP spid="9"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C6B886E-1C81-BFC9-B779-63EBEA8B561F}"/>
              </a:ext>
            </a:extLst>
          </p:cNvPr>
          <p:cNvSpPr txBox="1"/>
          <p:nvPr/>
        </p:nvSpPr>
        <p:spPr>
          <a:xfrm>
            <a:off x="1531242"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kern="1200" dirty="0">
                <a:solidFill>
                  <a:srgbClr val="4586B1"/>
                </a:solidFill>
                <a:latin typeface="+mj-lt"/>
                <a:ea typeface="+mj-ea"/>
                <a:cs typeface="+mj-cs"/>
              </a:rPr>
              <a:t>Text Generation</a:t>
            </a:r>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AF4A523-8CDC-BD5E-9636-C92552E3E2A9}"/>
              </a:ext>
            </a:extLst>
          </p:cNvPr>
          <p:cNvSpPr txBox="1"/>
          <p:nvPr/>
        </p:nvSpPr>
        <p:spPr>
          <a:xfrm>
            <a:off x="2696705" y="5098942"/>
            <a:ext cx="7470183" cy="75941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41040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ight Triangle 1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DC6792D-C295-C26A-8EEE-C454BE127D8D}"/>
              </a:ext>
            </a:extLst>
          </p:cNvPr>
          <p:cNvSpPr txBox="1"/>
          <p:nvPr/>
        </p:nvSpPr>
        <p:spPr>
          <a:xfrm>
            <a:off x="922406" y="1100645"/>
            <a:ext cx="3160684" cy="646331"/>
          </a:xfrm>
          <a:prstGeom prst="rect">
            <a:avLst/>
          </a:prstGeom>
          <a:noFill/>
        </p:spPr>
        <p:txBody>
          <a:bodyPr wrap="square" rtlCol="0">
            <a:spAutoFit/>
          </a:bodyPr>
          <a:lstStyle/>
          <a:p>
            <a:pPr defTabSz="594360">
              <a:spcAft>
                <a:spcPts val="600"/>
              </a:spcAft>
            </a:pPr>
            <a:r>
              <a:rPr lang="en-US" sz="3600" b="1" kern="1200" dirty="0">
                <a:solidFill>
                  <a:schemeClr val="accent1"/>
                </a:solidFill>
                <a:latin typeface="Gill Sans MT (Headings)"/>
              </a:rPr>
              <a:t>LSTM</a:t>
            </a:r>
            <a:endParaRPr lang="en-US" sz="3600" b="1" dirty="0">
              <a:solidFill>
                <a:schemeClr val="accent1"/>
              </a:solidFill>
              <a:latin typeface="Gill Sans MT (Headings)"/>
            </a:endParaRPr>
          </a:p>
        </p:txBody>
      </p:sp>
      <p:sp>
        <p:nvSpPr>
          <p:cNvPr id="5" name="TextBox 4">
            <a:extLst>
              <a:ext uri="{FF2B5EF4-FFF2-40B4-BE49-F238E27FC236}">
                <a16:creationId xmlns:a16="http://schemas.microsoft.com/office/drawing/2014/main" id="{7B4CD374-9A51-D2CF-0277-5BC6D6AC571B}"/>
              </a:ext>
            </a:extLst>
          </p:cNvPr>
          <p:cNvSpPr txBox="1"/>
          <p:nvPr/>
        </p:nvSpPr>
        <p:spPr>
          <a:xfrm>
            <a:off x="1207358" y="1945598"/>
            <a:ext cx="4124677" cy="2708434"/>
          </a:xfrm>
          <a:prstGeom prst="rect">
            <a:avLst/>
          </a:prstGeom>
          <a:noFill/>
        </p:spPr>
        <p:txBody>
          <a:bodyPr wrap="square" rtlCol="0">
            <a:spAutoFit/>
          </a:bodyPr>
          <a:lstStyle/>
          <a:p>
            <a:pPr marL="342900" indent="-342900" defTabSz="594360">
              <a:spcAft>
                <a:spcPts val="600"/>
              </a:spcAft>
              <a:buClr>
                <a:srgbClr val="3078A1"/>
              </a:buClr>
              <a:buFont typeface="Courier New" panose="02070309020205020404" pitchFamily="49" charset="0"/>
              <a:buChar char="o"/>
            </a:pPr>
            <a:r>
              <a:rPr lang="en-US" sz="2000" kern="1200" dirty="0">
                <a:solidFill>
                  <a:schemeClr val="tx1"/>
                </a:solidFill>
                <a:latin typeface="Gill Sans MT (Body)"/>
                <a:cs typeface="Arial" panose="020B0604020202020204" pitchFamily="34" charset="0"/>
              </a:rPr>
              <a:t>Type of recurrent neural network</a:t>
            </a:r>
          </a:p>
          <a:p>
            <a:pPr marL="342900" indent="-342900" defTabSz="594360">
              <a:spcAft>
                <a:spcPts val="600"/>
              </a:spcAft>
              <a:buClr>
                <a:srgbClr val="3078A1"/>
              </a:buClr>
              <a:buFont typeface="Courier New" panose="02070309020205020404" pitchFamily="49" charset="0"/>
              <a:buChar char="o"/>
            </a:pPr>
            <a:endParaRPr lang="en-US" sz="2000" kern="1200" dirty="0">
              <a:solidFill>
                <a:schemeClr val="tx1"/>
              </a:solidFill>
              <a:latin typeface="Gill Sans MT (Body)"/>
              <a:cs typeface="Arial" panose="020B0604020202020204" pitchFamily="34" charset="0"/>
            </a:endParaRPr>
          </a:p>
          <a:p>
            <a:pPr marL="342900" indent="-342900" defTabSz="594360">
              <a:spcAft>
                <a:spcPts val="600"/>
              </a:spcAft>
              <a:buClr>
                <a:srgbClr val="3078A1"/>
              </a:buClr>
              <a:buFont typeface="Courier New" panose="02070309020205020404" pitchFamily="49" charset="0"/>
              <a:buChar char="o"/>
            </a:pPr>
            <a:r>
              <a:rPr lang="en-US" sz="2000" kern="1200" dirty="0">
                <a:solidFill>
                  <a:schemeClr val="tx1"/>
                </a:solidFill>
                <a:latin typeface="Gill Sans MT (Body)"/>
                <a:cs typeface="Arial" panose="020B0604020202020204" pitchFamily="34" charset="0"/>
              </a:rPr>
              <a:t>Capturing context</a:t>
            </a:r>
          </a:p>
          <a:p>
            <a:pPr marL="342900" indent="-342900" defTabSz="594360">
              <a:spcAft>
                <a:spcPts val="600"/>
              </a:spcAft>
              <a:buClr>
                <a:srgbClr val="3078A1"/>
              </a:buClr>
              <a:buFont typeface="Courier New" panose="02070309020205020404" pitchFamily="49" charset="0"/>
              <a:buChar char="o"/>
            </a:pPr>
            <a:endParaRPr lang="en-US" sz="2000" kern="1200" dirty="0">
              <a:solidFill>
                <a:schemeClr val="tx1"/>
              </a:solidFill>
              <a:latin typeface="Gill Sans MT (Body)"/>
              <a:cs typeface="Arial" panose="020B0604020202020204" pitchFamily="34" charset="0"/>
            </a:endParaRPr>
          </a:p>
          <a:p>
            <a:pPr marL="342900" indent="-342900" defTabSz="594360">
              <a:spcAft>
                <a:spcPts val="600"/>
              </a:spcAft>
              <a:buClr>
                <a:srgbClr val="3078A1"/>
              </a:buClr>
              <a:buFont typeface="Courier New" panose="02070309020205020404" pitchFamily="49" charset="0"/>
              <a:buChar char="o"/>
            </a:pPr>
            <a:r>
              <a:rPr lang="en-US" sz="2000" kern="1200" dirty="0">
                <a:solidFill>
                  <a:schemeClr val="tx1"/>
                </a:solidFill>
                <a:latin typeface="Gill Sans MT (Body)"/>
                <a:cs typeface="Arial" panose="020B0604020202020204" pitchFamily="34" charset="0"/>
              </a:rPr>
              <a:t>Handling sequential data</a:t>
            </a:r>
          </a:p>
          <a:p>
            <a:pPr marL="342900" indent="-342900" defTabSz="594360">
              <a:spcAft>
                <a:spcPts val="600"/>
              </a:spcAft>
              <a:buClr>
                <a:srgbClr val="3078A1"/>
              </a:buClr>
              <a:buFont typeface="Courier New" panose="02070309020205020404" pitchFamily="49" charset="0"/>
              <a:buChar char="o"/>
            </a:pPr>
            <a:endParaRPr lang="en-US" sz="2000" kern="1200" dirty="0">
              <a:solidFill>
                <a:schemeClr val="tx1"/>
              </a:solidFill>
              <a:latin typeface="Gill Sans MT (Body)"/>
              <a:cs typeface="Arial" panose="020B0604020202020204" pitchFamily="34" charset="0"/>
            </a:endParaRPr>
          </a:p>
          <a:p>
            <a:pPr marL="342900" indent="-342900" defTabSz="594360">
              <a:spcAft>
                <a:spcPts val="600"/>
              </a:spcAft>
              <a:buClr>
                <a:srgbClr val="3078A1"/>
              </a:buClr>
              <a:buFont typeface="Courier New" panose="02070309020205020404" pitchFamily="49" charset="0"/>
              <a:buChar char="o"/>
            </a:pPr>
            <a:r>
              <a:rPr lang="en-US" sz="2000" kern="1200" dirty="0">
                <a:solidFill>
                  <a:schemeClr val="tx1"/>
                </a:solidFill>
                <a:latin typeface="Gill Sans MT (Body)"/>
                <a:cs typeface="Arial" panose="020B0604020202020204" pitchFamily="34" charset="0"/>
              </a:rPr>
              <a:t>Generating coherent responses</a:t>
            </a:r>
            <a:endParaRPr lang="en-US" sz="2000" dirty="0">
              <a:latin typeface="Gill Sans MT (Body)"/>
            </a:endParaRPr>
          </a:p>
        </p:txBody>
      </p:sp>
      <p:pic>
        <p:nvPicPr>
          <p:cNvPr id="6" name="Picture 5">
            <a:extLst>
              <a:ext uri="{FF2B5EF4-FFF2-40B4-BE49-F238E27FC236}">
                <a16:creationId xmlns:a16="http://schemas.microsoft.com/office/drawing/2014/main" id="{89CE745C-35AE-15B9-9C61-F65E6109A616}"/>
              </a:ext>
            </a:extLst>
          </p:cNvPr>
          <p:cNvPicPr>
            <a:picLocks noChangeAspect="1"/>
          </p:cNvPicPr>
          <p:nvPr/>
        </p:nvPicPr>
        <p:blipFill>
          <a:blip r:embed="rId2"/>
          <a:stretch>
            <a:fillRect/>
          </a:stretch>
        </p:blipFill>
        <p:spPr>
          <a:xfrm>
            <a:off x="5517840" y="994572"/>
            <a:ext cx="4262585" cy="2720741"/>
          </a:xfrm>
          <a:prstGeom prst="rect">
            <a:avLst/>
          </a:prstGeom>
        </p:spPr>
      </p:pic>
      <p:pic>
        <p:nvPicPr>
          <p:cNvPr id="7" name="Picture 6">
            <a:extLst>
              <a:ext uri="{FF2B5EF4-FFF2-40B4-BE49-F238E27FC236}">
                <a16:creationId xmlns:a16="http://schemas.microsoft.com/office/drawing/2014/main" id="{00726704-793B-6421-4182-9FF32440EA75}"/>
              </a:ext>
            </a:extLst>
          </p:cNvPr>
          <p:cNvPicPr>
            <a:picLocks noChangeAspect="1"/>
          </p:cNvPicPr>
          <p:nvPr/>
        </p:nvPicPr>
        <p:blipFill>
          <a:blip r:embed="rId3"/>
          <a:stretch>
            <a:fillRect/>
          </a:stretch>
        </p:blipFill>
        <p:spPr>
          <a:xfrm>
            <a:off x="5437704" y="3715313"/>
            <a:ext cx="4200081" cy="1849745"/>
          </a:xfrm>
          <a:prstGeom prst="rect">
            <a:avLst/>
          </a:prstGeom>
        </p:spPr>
      </p:pic>
      <p:sp>
        <p:nvSpPr>
          <p:cNvPr id="2" name="Right Triangle 1">
            <a:extLst>
              <a:ext uri="{FF2B5EF4-FFF2-40B4-BE49-F238E27FC236}">
                <a16:creationId xmlns:a16="http://schemas.microsoft.com/office/drawing/2014/main" id="{48695916-C4A1-576D-A464-2F42171E0681}"/>
              </a:ext>
            </a:extLst>
          </p:cNvPr>
          <p:cNvSpPr/>
          <p:nvPr/>
        </p:nvSpPr>
        <p:spPr>
          <a:xfrm rot="16200000">
            <a:off x="8460778" y="3128485"/>
            <a:ext cx="3393580" cy="3421984"/>
          </a:xfrm>
          <a:prstGeom prst="rtTriangle">
            <a:avLst/>
          </a:prstGeom>
          <a:solidFill>
            <a:schemeClr val="bg1">
              <a:lumMod val="95000"/>
            </a:schemeClr>
          </a:solidFill>
          <a:ln>
            <a:solidFill>
              <a:schemeClr val="bg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5324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EAF5F-456E-B69C-0634-2C8262EFE392}"/>
              </a:ext>
            </a:extLst>
          </p:cNvPr>
          <p:cNvSpPr>
            <a:spLocks noGrp="1"/>
          </p:cNvSpPr>
          <p:nvPr>
            <p:ph type="title"/>
          </p:nvPr>
        </p:nvSpPr>
        <p:spPr>
          <a:xfrm>
            <a:off x="6513787" y="20997"/>
            <a:ext cx="4871967" cy="844242"/>
          </a:xfrm>
        </p:spPr>
        <p:txBody>
          <a:bodyPr vert="horz" lIns="91440" tIns="45720" rIns="91440" bIns="45720" rtlCol="0" anchor="ctr">
            <a:normAutofit/>
          </a:bodyPr>
          <a:lstStyle/>
          <a:p>
            <a:pPr algn="ctr"/>
            <a:r>
              <a:rPr lang="en-US" dirty="0">
                <a:solidFill>
                  <a:srgbClr val="002060"/>
                </a:solidFill>
                <a:effectLst>
                  <a:outerShdw blurRad="38100" dist="38100" dir="2700000" algn="tl">
                    <a:srgbClr val="000000">
                      <a:alpha val="43137"/>
                    </a:srgbClr>
                  </a:outerShdw>
                </a:effectLst>
                <a:latin typeface="Gill Sans MT (Headings)"/>
              </a:rPr>
              <a:t>Agenda</a:t>
            </a:r>
          </a:p>
        </p:txBody>
      </p:sp>
      <p:pic>
        <p:nvPicPr>
          <p:cNvPr id="6" name="Content Placeholder 5" descr="A robot with a stethoscope and a stethoscope touching a screen&#10;&#10;Description automatically generated">
            <a:extLst>
              <a:ext uri="{FF2B5EF4-FFF2-40B4-BE49-F238E27FC236}">
                <a16:creationId xmlns:a16="http://schemas.microsoft.com/office/drawing/2014/main" id="{254A16FC-DC0F-832A-1F24-48E9A25BEE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396919A5-C028-0B4D-61D9-BBDF60E7A2D2}"/>
              </a:ext>
            </a:extLst>
          </p:cNvPr>
          <p:cNvSpPr>
            <a:spLocks noGrp="1"/>
          </p:cNvSpPr>
          <p:nvPr>
            <p:ph type="body" sz="half" idx="2"/>
          </p:nvPr>
        </p:nvSpPr>
        <p:spPr>
          <a:xfrm>
            <a:off x="6870248" y="865239"/>
            <a:ext cx="5140937" cy="5971764"/>
          </a:xfrm>
        </p:spPr>
        <p:txBody>
          <a:bodyPr vert="horz" lIns="91440" tIns="45720" rIns="91440" bIns="45720" rtlCol="0">
            <a:noAutofit/>
          </a:bodyPr>
          <a:lstStyle/>
          <a:p>
            <a:pPr marL="457200" indent="-457200">
              <a:buClr>
                <a:srgbClr val="156082"/>
              </a:buClr>
              <a:buFont typeface="Courier New" panose="02070309020205020404" pitchFamily="49" charset="0"/>
              <a:buChar char="o"/>
            </a:pPr>
            <a:r>
              <a:rPr lang="en-US" sz="2400" dirty="0">
                <a:solidFill>
                  <a:srgbClr val="4586B1"/>
                </a:solidFill>
                <a:latin typeface="Gill Sans MT (Body)"/>
              </a:rPr>
              <a:t>Problem Definition</a:t>
            </a:r>
          </a:p>
          <a:p>
            <a:pPr marL="457200" indent="-457200">
              <a:buClr>
                <a:srgbClr val="156082"/>
              </a:buClr>
              <a:buFont typeface="Courier New" panose="02070309020205020404" pitchFamily="49" charset="0"/>
              <a:buChar char="o"/>
            </a:pPr>
            <a:r>
              <a:rPr lang="en-US" sz="2400" dirty="0">
                <a:solidFill>
                  <a:srgbClr val="4586B1"/>
                </a:solidFill>
                <a:latin typeface="Gill Sans MT (Body)"/>
              </a:rPr>
              <a:t>Motivation</a:t>
            </a:r>
          </a:p>
          <a:p>
            <a:pPr marL="457200" indent="-457200">
              <a:buClr>
                <a:srgbClr val="156082"/>
              </a:buClr>
              <a:buFont typeface="Courier New" panose="02070309020205020404" pitchFamily="49" charset="0"/>
              <a:buChar char="o"/>
            </a:pPr>
            <a:r>
              <a:rPr lang="en-US" sz="2400" dirty="0">
                <a:solidFill>
                  <a:srgbClr val="4586B1"/>
                </a:solidFill>
                <a:latin typeface="Gill Sans MT (Body)"/>
              </a:rPr>
              <a:t>Objectives</a:t>
            </a:r>
          </a:p>
          <a:p>
            <a:pPr marL="457200" indent="-457200">
              <a:buClr>
                <a:srgbClr val="156082"/>
              </a:buClr>
              <a:buFont typeface="Courier New" panose="02070309020205020404" pitchFamily="49" charset="0"/>
              <a:buChar char="o"/>
            </a:pPr>
            <a:r>
              <a:rPr lang="en-US" sz="2400" dirty="0">
                <a:solidFill>
                  <a:srgbClr val="4586B1"/>
                </a:solidFill>
                <a:latin typeface="Gill Sans MT (Body)"/>
              </a:rPr>
              <a:t>Benefits</a:t>
            </a:r>
          </a:p>
          <a:p>
            <a:pPr marL="457200" indent="-457200">
              <a:buClr>
                <a:srgbClr val="156082"/>
              </a:buClr>
              <a:buFont typeface="Courier New" panose="02070309020205020404" pitchFamily="49" charset="0"/>
              <a:buChar char="o"/>
            </a:pPr>
            <a:r>
              <a:rPr lang="en-US" sz="2400" dirty="0">
                <a:solidFill>
                  <a:srgbClr val="4586B1"/>
                </a:solidFill>
                <a:latin typeface="Gill Sans MT (Body)"/>
              </a:rPr>
              <a:t>Related Work</a:t>
            </a:r>
          </a:p>
          <a:p>
            <a:pPr marL="457200" indent="-457200">
              <a:buClr>
                <a:srgbClr val="156082"/>
              </a:buClr>
              <a:buFont typeface="Courier New" panose="02070309020205020404" pitchFamily="49" charset="0"/>
              <a:buChar char="o"/>
            </a:pPr>
            <a:r>
              <a:rPr lang="en-US" sz="2400" dirty="0">
                <a:solidFill>
                  <a:srgbClr val="4586B1"/>
                </a:solidFill>
                <a:latin typeface="Gill Sans MT (Body)"/>
              </a:rPr>
              <a:t>System Architecture</a:t>
            </a:r>
          </a:p>
          <a:p>
            <a:pPr marL="457200" indent="-457200">
              <a:buClr>
                <a:srgbClr val="156082"/>
              </a:buClr>
              <a:buFont typeface="Courier New" panose="02070309020205020404" pitchFamily="49" charset="0"/>
              <a:buChar char="o"/>
            </a:pPr>
            <a:r>
              <a:rPr lang="en-US" sz="2400" dirty="0">
                <a:solidFill>
                  <a:srgbClr val="4586B1"/>
                </a:solidFill>
                <a:latin typeface="Gill Sans MT (Body)"/>
                <a:ea typeface="+mj-ea"/>
                <a:cs typeface="+mj-cs"/>
              </a:rPr>
              <a:t>Datasets</a:t>
            </a:r>
          </a:p>
          <a:p>
            <a:pPr marL="457200" indent="-457200">
              <a:buClr>
                <a:srgbClr val="156082"/>
              </a:buClr>
              <a:buFont typeface="Courier New" panose="02070309020205020404" pitchFamily="49" charset="0"/>
              <a:buChar char="o"/>
            </a:pPr>
            <a:r>
              <a:rPr lang="en-US" sz="2400" dirty="0">
                <a:solidFill>
                  <a:srgbClr val="4586B1"/>
                </a:solidFill>
                <a:latin typeface="Gill Sans MT (Body)"/>
                <a:ea typeface="+mj-ea"/>
                <a:cs typeface="+mj-cs"/>
              </a:rPr>
              <a:t>Preprocessing</a:t>
            </a:r>
            <a:endParaRPr lang="en-US" sz="2400" dirty="0">
              <a:solidFill>
                <a:srgbClr val="4586B1"/>
              </a:solidFill>
              <a:latin typeface="Gill Sans MT (Body)"/>
            </a:endParaRPr>
          </a:p>
          <a:p>
            <a:pPr marL="457200" indent="-457200">
              <a:buClr>
                <a:srgbClr val="156082"/>
              </a:buClr>
              <a:buFont typeface="Courier New" panose="02070309020205020404" pitchFamily="49" charset="0"/>
              <a:buChar char="o"/>
            </a:pPr>
            <a:r>
              <a:rPr lang="en-US" sz="2400" dirty="0">
                <a:solidFill>
                  <a:srgbClr val="4586B1"/>
                </a:solidFill>
                <a:latin typeface="Gill Sans MT (Body)"/>
              </a:rPr>
              <a:t>Methodology </a:t>
            </a:r>
          </a:p>
          <a:p>
            <a:pPr marL="457200" indent="-457200">
              <a:buClr>
                <a:srgbClr val="156082"/>
              </a:buClr>
              <a:buFont typeface="Courier New" panose="02070309020205020404" pitchFamily="49" charset="0"/>
              <a:buChar char="o"/>
            </a:pPr>
            <a:r>
              <a:rPr lang="en-US" sz="2400" kern="1200" dirty="0">
                <a:solidFill>
                  <a:srgbClr val="4586B1"/>
                </a:solidFill>
                <a:latin typeface="Gill Sans MT" panose="020B0502020104020203" pitchFamily="34" charset="0"/>
                <a:ea typeface="+mj-ea"/>
                <a:cs typeface="+mj-cs"/>
              </a:rPr>
              <a:t>Challenge</a:t>
            </a:r>
            <a:endParaRPr lang="en-US" sz="2400" dirty="0">
              <a:solidFill>
                <a:srgbClr val="4586B1"/>
              </a:solidFill>
              <a:latin typeface="Gill Sans MT" panose="020B0502020104020203" pitchFamily="34" charset="0"/>
            </a:endParaRPr>
          </a:p>
          <a:p>
            <a:pPr marL="457200" indent="-457200">
              <a:buClr>
                <a:srgbClr val="156082"/>
              </a:buClr>
              <a:buFont typeface="Courier New" panose="02070309020205020404" pitchFamily="49" charset="0"/>
              <a:buChar char="o"/>
            </a:pPr>
            <a:r>
              <a:rPr lang="en-US" sz="2400" dirty="0">
                <a:solidFill>
                  <a:srgbClr val="4586B1"/>
                </a:solidFill>
                <a:latin typeface="Gill Sans MT (Body)"/>
              </a:rPr>
              <a:t>Experimental Results</a:t>
            </a:r>
          </a:p>
          <a:p>
            <a:pPr marL="457200" indent="-457200">
              <a:buClr>
                <a:srgbClr val="156082"/>
              </a:buClr>
              <a:buFont typeface="Courier New" panose="02070309020205020404" pitchFamily="49" charset="0"/>
              <a:buChar char="o"/>
            </a:pPr>
            <a:r>
              <a:rPr lang="en-US" sz="2400" dirty="0">
                <a:solidFill>
                  <a:srgbClr val="4586B1"/>
                </a:solidFill>
                <a:latin typeface="Gill Sans MT (Body)"/>
              </a:rPr>
              <a:t>Conclusions</a:t>
            </a:r>
          </a:p>
          <a:p>
            <a:pPr marL="457200" indent="-457200">
              <a:buClr>
                <a:srgbClr val="156082"/>
              </a:buClr>
              <a:buFont typeface="Courier New" panose="02070309020205020404" pitchFamily="49" charset="0"/>
              <a:buChar char="o"/>
            </a:pPr>
            <a:r>
              <a:rPr lang="en-US" sz="2400" dirty="0">
                <a:solidFill>
                  <a:srgbClr val="4586B1"/>
                </a:solidFill>
                <a:latin typeface="Gill Sans MT (Body)"/>
              </a:rPr>
              <a:t>Future Work</a:t>
            </a:r>
          </a:p>
        </p:txBody>
      </p:sp>
    </p:spTree>
    <p:extLst>
      <p:ext uri="{BB962C8B-B14F-4D97-AF65-F5344CB8AC3E}">
        <p14:creationId xmlns:p14="http://schemas.microsoft.com/office/powerpoint/2010/main" val="116437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250"/>
                                        <p:tgtEl>
                                          <p:spTgt spid="4">
                                            <p:txEl>
                                              <p:pRg st="0" end="0"/>
                                            </p:txEl>
                                          </p:spTgt>
                                        </p:tgtEl>
                                      </p:cBhvr>
                                    </p:animEffect>
                                    <p:anim calcmode="lin" valueType="num">
                                      <p:cBhvr>
                                        <p:cTn id="15"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25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250"/>
                                        <p:tgtEl>
                                          <p:spTgt spid="4">
                                            <p:txEl>
                                              <p:pRg st="1" end="1"/>
                                            </p:txEl>
                                          </p:spTgt>
                                        </p:tgtEl>
                                      </p:cBhvr>
                                    </p:animEffect>
                                    <p:anim calcmode="lin" valueType="num">
                                      <p:cBhvr>
                                        <p:cTn id="20"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250" fill="hold"/>
                                        <p:tgtEl>
                                          <p:spTgt spid="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250"/>
                                        <p:tgtEl>
                                          <p:spTgt spid="4">
                                            <p:txEl>
                                              <p:pRg st="2" end="2"/>
                                            </p:txEl>
                                          </p:spTgt>
                                        </p:tgtEl>
                                      </p:cBhvr>
                                    </p:animEffect>
                                    <p:anim calcmode="lin" valueType="num">
                                      <p:cBhvr>
                                        <p:cTn id="25"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250" fill="hold"/>
                                        <p:tgtEl>
                                          <p:spTgt spid="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250"/>
                                        <p:tgtEl>
                                          <p:spTgt spid="4">
                                            <p:txEl>
                                              <p:pRg st="3" end="3"/>
                                            </p:txEl>
                                          </p:spTgt>
                                        </p:tgtEl>
                                      </p:cBhvr>
                                    </p:animEffect>
                                    <p:anim calcmode="lin" valueType="num">
                                      <p:cBhvr>
                                        <p:cTn id="30"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1" dur="250" fill="hold"/>
                                        <p:tgtEl>
                                          <p:spTgt spid="4">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250"/>
                                        <p:tgtEl>
                                          <p:spTgt spid="4">
                                            <p:txEl>
                                              <p:pRg st="4" end="4"/>
                                            </p:txEl>
                                          </p:spTgt>
                                        </p:tgtEl>
                                      </p:cBhvr>
                                    </p:animEffect>
                                    <p:anim calcmode="lin" valueType="num">
                                      <p:cBhvr>
                                        <p:cTn id="35"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6" dur="250" fill="hold"/>
                                        <p:tgtEl>
                                          <p:spTgt spid="4">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250"/>
                                        <p:tgtEl>
                                          <p:spTgt spid="4">
                                            <p:txEl>
                                              <p:pRg st="5" end="5"/>
                                            </p:txEl>
                                          </p:spTgt>
                                        </p:tgtEl>
                                      </p:cBhvr>
                                    </p:animEffect>
                                    <p:anim calcmode="lin" valueType="num">
                                      <p:cBhvr>
                                        <p:cTn id="40" dur="25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250" fill="hold"/>
                                        <p:tgtEl>
                                          <p:spTgt spid="4">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250"/>
                                        <p:tgtEl>
                                          <p:spTgt spid="4">
                                            <p:txEl>
                                              <p:pRg st="6" end="6"/>
                                            </p:txEl>
                                          </p:spTgt>
                                        </p:tgtEl>
                                      </p:cBhvr>
                                    </p:animEffect>
                                    <p:anim calcmode="lin" valueType="num">
                                      <p:cBhvr>
                                        <p:cTn id="45" dur="25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6" dur="250" fill="hold"/>
                                        <p:tgtEl>
                                          <p:spTgt spid="4">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250"/>
                                        <p:tgtEl>
                                          <p:spTgt spid="4">
                                            <p:txEl>
                                              <p:pRg st="7" end="7"/>
                                            </p:txEl>
                                          </p:spTgt>
                                        </p:tgtEl>
                                      </p:cBhvr>
                                    </p:animEffect>
                                    <p:anim calcmode="lin" valueType="num">
                                      <p:cBhvr>
                                        <p:cTn id="50" dur="25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250" fill="hold"/>
                                        <p:tgtEl>
                                          <p:spTgt spid="4">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8" end="8"/>
                                            </p:txEl>
                                          </p:spTgt>
                                        </p:tgtEl>
                                        <p:attrNameLst>
                                          <p:attrName>style.visibility</p:attrName>
                                        </p:attrNameLst>
                                      </p:cBhvr>
                                      <p:to>
                                        <p:strVal val="visible"/>
                                      </p:to>
                                    </p:set>
                                    <p:animEffect transition="in" filter="fade">
                                      <p:cBhvr>
                                        <p:cTn id="54" dur="250"/>
                                        <p:tgtEl>
                                          <p:spTgt spid="4">
                                            <p:txEl>
                                              <p:pRg st="8" end="8"/>
                                            </p:txEl>
                                          </p:spTgt>
                                        </p:tgtEl>
                                      </p:cBhvr>
                                    </p:animEffect>
                                    <p:anim calcmode="lin" valueType="num">
                                      <p:cBhvr>
                                        <p:cTn id="55" dur="25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6" dur="250" fill="hold"/>
                                        <p:tgtEl>
                                          <p:spTgt spid="4">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
                                            <p:txEl>
                                              <p:pRg st="9" end="9"/>
                                            </p:txEl>
                                          </p:spTgt>
                                        </p:tgtEl>
                                        <p:attrNameLst>
                                          <p:attrName>style.visibility</p:attrName>
                                        </p:attrNameLst>
                                      </p:cBhvr>
                                      <p:to>
                                        <p:strVal val="visible"/>
                                      </p:to>
                                    </p:set>
                                    <p:animEffect transition="in" filter="fade">
                                      <p:cBhvr>
                                        <p:cTn id="59" dur="250"/>
                                        <p:tgtEl>
                                          <p:spTgt spid="4">
                                            <p:txEl>
                                              <p:pRg st="9" end="9"/>
                                            </p:txEl>
                                          </p:spTgt>
                                        </p:tgtEl>
                                      </p:cBhvr>
                                    </p:animEffect>
                                    <p:anim calcmode="lin" valueType="num">
                                      <p:cBhvr>
                                        <p:cTn id="60" dur="25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1" dur="250" fill="hold"/>
                                        <p:tgtEl>
                                          <p:spTgt spid="4">
                                            <p:txEl>
                                              <p:pRg st="9" end="9"/>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4">
                                            <p:txEl>
                                              <p:pRg st="10" end="10"/>
                                            </p:txEl>
                                          </p:spTgt>
                                        </p:tgtEl>
                                        <p:attrNameLst>
                                          <p:attrName>style.visibility</p:attrName>
                                        </p:attrNameLst>
                                      </p:cBhvr>
                                      <p:to>
                                        <p:strVal val="visible"/>
                                      </p:to>
                                    </p:set>
                                    <p:animEffect transition="in" filter="fade">
                                      <p:cBhvr>
                                        <p:cTn id="64" dur="250"/>
                                        <p:tgtEl>
                                          <p:spTgt spid="4">
                                            <p:txEl>
                                              <p:pRg st="10" end="10"/>
                                            </p:txEl>
                                          </p:spTgt>
                                        </p:tgtEl>
                                      </p:cBhvr>
                                    </p:animEffect>
                                    <p:anim calcmode="lin" valueType="num">
                                      <p:cBhvr>
                                        <p:cTn id="65" dur="25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66" dur="250" fill="hold"/>
                                        <p:tgtEl>
                                          <p:spTgt spid="4">
                                            <p:txEl>
                                              <p:pRg st="10" end="10"/>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
                                            <p:txEl>
                                              <p:pRg st="11" end="11"/>
                                            </p:txEl>
                                          </p:spTgt>
                                        </p:tgtEl>
                                        <p:attrNameLst>
                                          <p:attrName>style.visibility</p:attrName>
                                        </p:attrNameLst>
                                      </p:cBhvr>
                                      <p:to>
                                        <p:strVal val="visible"/>
                                      </p:to>
                                    </p:set>
                                    <p:animEffect transition="in" filter="fade">
                                      <p:cBhvr>
                                        <p:cTn id="69" dur="250"/>
                                        <p:tgtEl>
                                          <p:spTgt spid="4">
                                            <p:txEl>
                                              <p:pRg st="11" end="11"/>
                                            </p:txEl>
                                          </p:spTgt>
                                        </p:tgtEl>
                                      </p:cBhvr>
                                    </p:animEffect>
                                    <p:anim calcmode="lin" valueType="num">
                                      <p:cBhvr>
                                        <p:cTn id="70" dur="25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1" dur="250" fill="hold"/>
                                        <p:tgtEl>
                                          <p:spTgt spid="4">
                                            <p:txEl>
                                              <p:pRg st="11" end="11"/>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
                                            <p:txEl>
                                              <p:pRg st="12" end="12"/>
                                            </p:txEl>
                                          </p:spTgt>
                                        </p:tgtEl>
                                        <p:attrNameLst>
                                          <p:attrName>style.visibility</p:attrName>
                                        </p:attrNameLst>
                                      </p:cBhvr>
                                      <p:to>
                                        <p:strVal val="visible"/>
                                      </p:to>
                                    </p:set>
                                    <p:animEffect transition="in" filter="fade">
                                      <p:cBhvr>
                                        <p:cTn id="74" dur="250"/>
                                        <p:tgtEl>
                                          <p:spTgt spid="4">
                                            <p:txEl>
                                              <p:pRg st="12" end="12"/>
                                            </p:txEl>
                                          </p:spTgt>
                                        </p:tgtEl>
                                      </p:cBhvr>
                                    </p:animEffect>
                                    <p:anim calcmode="lin" valueType="num">
                                      <p:cBhvr>
                                        <p:cTn id="75" dur="25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76" dur="25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1F885CF-A216-2539-77B3-B729605E312D}"/>
              </a:ext>
            </a:extLst>
          </p:cNvPr>
          <p:cNvSpPr txBox="1"/>
          <p:nvPr/>
        </p:nvSpPr>
        <p:spPr>
          <a:xfrm>
            <a:off x="903737" y="1081659"/>
            <a:ext cx="2705151" cy="646331"/>
          </a:xfrm>
          <a:prstGeom prst="rect">
            <a:avLst/>
          </a:prstGeom>
          <a:noFill/>
        </p:spPr>
        <p:txBody>
          <a:bodyPr wrap="square" rtlCol="0">
            <a:spAutoFit/>
          </a:bodyPr>
          <a:lstStyle/>
          <a:p>
            <a:pPr defTabSz="612648">
              <a:spcAft>
                <a:spcPts val="600"/>
              </a:spcAft>
            </a:pPr>
            <a:r>
              <a:rPr lang="en-US" sz="3600" b="1" kern="1200" dirty="0" err="1">
                <a:solidFill>
                  <a:schemeClr val="accent1"/>
                </a:solidFill>
                <a:latin typeface="Gill Sans MT (Headings)"/>
              </a:rPr>
              <a:t>BiLSTM</a:t>
            </a:r>
            <a:endParaRPr lang="en-US" sz="3600" b="1" dirty="0">
              <a:solidFill>
                <a:schemeClr val="accent1"/>
              </a:solidFill>
              <a:latin typeface="Gill Sans MT (Headings)"/>
            </a:endParaRPr>
          </a:p>
        </p:txBody>
      </p:sp>
      <p:pic>
        <p:nvPicPr>
          <p:cNvPr id="6" name="Picture 5">
            <a:extLst>
              <a:ext uri="{FF2B5EF4-FFF2-40B4-BE49-F238E27FC236}">
                <a16:creationId xmlns:a16="http://schemas.microsoft.com/office/drawing/2014/main" id="{85F260B8-D938-1B9D-4A6D-055DA191E751}"/>
              </a:ext>
            </a:extLst>
          </p:cNvPr>
          <p:cNvPicPr>
            <a:picLocks noChangeAspect="1"/>
          </p:cNvPicPr>
          <p:nvPr/>
        </p:nvPicPr>
        <p:blipFill>
          <a:blip r:embed="rId2"/>
          <a:stretch>
            <a:fillRect/>
          </a:stretch>
        </p:blipFill>
        <p:spPr>
          <a:xfrm>
            <a:off x="6517112" y="1399088"/>
            <a:ext cx="4419024" cy="3069640"/>
          </a:xfrm>
          <a:prstGeom prst="rect">
            <a:avLst/>
          </a:prstGeom>
        </p:spPr>
      </p:pic>
      <p:sp>
        <p:nvSpPr>
          <p:cNvPr id="2" name="TextBox 1">
            <a:extLst>
              <a:ext uri="{FF2B5EF4-FFF2-40B4-BE49-F238E27FC236}">
                <a16:creationId xmlns:a16="http://schemas.microsoft.com/office/drawing/2014/main" id="{70995B75-5F13-82D6-8BD9-D39D3F5284BB}"/>
              </a:ext>
            </a:extLst>
          </p:cNvPr>
          <p:cNvSpPr txBox="1"/>
          <p:nvPr/>
        </p:nvSpPr>
        <p:spPr>
          <a:xfrm>
            <a:off x="903737" y="2349891"/>
            <a:ext cx="6019114" cy="1938992"/>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latin typeface="Gill Sans MT(Body)"/>
              </a:rPr>
              <a:t>Extension of the LSTM architecture </a:t>
            </a:r>
          </a:p>
          <a:p>
            <a:endParaRPr lang="en-US" sz="2000" dirty="0">
              <a:latin typeface="Gill Sans MT(Body)"/>
            </a:endParaRPr>
          </a:p>
          <a:p>
            <a:pPr marL="285750" indent="-285750">
              <a:buFont typeface="Courier New" panose="02070309020205020404" pitchFamily="49" charset="0"/>
              <a:buChar char="o"/>
            </a:pPr>
            <a:r>
              <a:rPr lang="en-US" sz="2000" dirty="0">
                <a:latin typeface="Gill Sans MT(Body)"/>
              </a:rPr>
              <a:t>Incorporates information from both past and future contexts</a:t>
            </a:r>
          </a:p>
          <a:p>
            <a:endParaRPr lang="en-US" sz="2000" dirty="0">
              <a:latin typeface="Gill Sans MT(Body)"/>
            </a:endParaRPr>
          </a:p>
          <a:p>
            <a:pPr marL="285750" indent="-285750">
              <a:buFont typeface="Courier New" panose="02070309020205020404" pitchFamily="49" charset="0"/>
              <a:buChar char="o"/>
            </a:pPr>
            <a:r>
              <a:rPr lang="en-US" sz="2000" dirty="0">
                <a:latin typeface="Gill Sans MT(Body)"/>
              </a:rPr>
              <a:t>Capture contextual information from both directions</a:t>
            </a:r>
          </a:p>
        </p:txBody>
      </p:sp>
      <p:sp>
        <p:nvSpPr>
          <p:cNvPr id="5" name="Right Triangle 4">
            <a:extLst>
              <a:ext uri="{FF2B5EF4-FFF2-40B4-BE49-F238E27FC236}">
                <a16:creationId xmlns:a16="http://schemas.microsoft.com/office/drawing/2014/main" id="{71C811A5-0B8C-C964-B351-A51AFCF7A1A2}"/>
              </a:ext>
            </a:extLst>
          </p:cNvPr>
          <p:cNvSpPr/>
          <p:nvPr/>
        </p:nvSpPr>
        <p:spPr>
          <a:xfrm rot="16200000">
            <a:off x="8532475" y="3211396"/>
            <a:ext cx="3280626" cy="3369116"/>
          </a:xfrm>
          <a:prstGeom prst="rtTriangle">
            <a:avLst/>
          </a:prstGeom>
          <a:solidFill>
            <a:schemeClr val="bg2">
              <a:lumMod val="9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Right Triangle 2">
            <a:extLst>
              <a:ext uri="{FF2B5EF4-FFF2-40B4-BE49-F238E27FC236}">
                <a16:creationId xmlns:a16="http://schemas.microsoft.com/office/drawing/2014/main" id="{A2476666-5F9E-C539-B5F9-2EE8A520C842}"/>
              </a:ext>
            </a:extLst>
          </p:cNvPr>
          <p:cNvSpPr/>
          <p:nvPr/>
        </p:nvSpPr>
        <p:spPr>
          <a:xfrm rot="16200000">
            <a:off x="8377271" y="3044979"/>
            <a:ext cx="3467604" cy="3514973"/>
          </a:xfrm>
          <a:prstGeom prst="rtTriangle">
            <a:avLst/>
          </a:prstGeom>
          <a:solidFill>
            <a:schemeClr val="bg1">
              <a:lumMod val="95000"/>
            </a:schemeClr>
          </a:solidFill>
          <a:ln>
            <a:solidFill>
              <a:schemeClr val="bg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49939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ight Triangle 1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DF85BE43-264A-C760-F79A-F1E22B1DEFE5}"/>
              </a:ext>
            </a:extLst>
          </p:cNvPr>
          <p:cNvSpPr>
            <a:spLocks/>
          </p:cNvSpPr>
          <p:nvPr/>
        </p:nvSpPr>
        <p:spPr>
          <a:xfrm>
            <a:off x="7683898" y="5124474"/>
            <a:ext cx="698154" cy="242196"/>
          </a:xfrm>
          <a:prstGeom prst="rect">
            <a:avLst/>
          </a:prstGeom>
        </p:spPr>
        <p:txBody>
          <a:bodyPr/>
          <a:lstStyle/>
          <a:p>
            <a:pPr defTabSz="603504">
              <a:spcAft>
                <a:spcPts val="600"/>
              </a:spcAft>
            </a:pPr>
            <a:fld id="{3A98EE3D-8CD1-4C3F-BD1C-C98C9596463C}" type="slidenum">
              <a:rPr lang="en-US" sz="1188" kern="1200">
                <a:solidFill>
                  <a:schemeClr val="tx1"/>
                </a:solidFill>
                <a:latin typeface="+mn-lt"/>
                <a:ea typeface="+mn-ea"/>
                <a:cs typeface="+mn-cs"/>
              </a:rPr>
              <a:pPr defTabSz="603504">
                <a:spcAft>
                  <a:spcPts val="600"/>
                </a:spcAft>
              </a:pPr>
              <a:t>31</a:t>
            </a:fld>
            <a:endParaRPr lang="en-US"/>
          </a:p>
        </p:txBody>
      </p:sp>
      <p:sp>
        <p:nvSpPr>
          <p:cNvPr id="4" name="TextBox 3">
            <a:extLst>
              <a:ext uri="{FF2B5EF4-FFF2-40B4-BE49-F238E27FC236}">
                <a16:creationId xmlns:a16="http://schemas.microsoft.com/office/drawing/2014/main" id="{F6B2F014-C16C-B177-4CAC-4F7AF3CDDF54}"/>
              </a:ext>
            </a:extLst>
          </p:cNvPr>
          <p:cNvSpPr txBox="1"/>
          <p:nvPr/>
        </p:nvSpPr>
        <p:spPr>
          <a:xfrm>
            <a:off x="841394" y="1085397"/>
            <a:ext cx="3871345" cy="646331"/>
          </a:xfrm>
          <a:prstGeom prst="rect">
            <a:avLst/>
          </a:prstGeom>
          <a:noFill/>
        </p:spPr>
        <p:txBody>
          <a:bodyPr wrap="square" rtlCol="0">
            <a:spAutoFit/>
          </a:bodyPr>
          <a:lstStyle/>
          <a:p>
            <a:pPr defTabSz="603504">
              <a:spcAft>
                <a:spcPts val="600"/>
              </a:spcAft>
            </a:pPr>
            <a:r>
              <a:rPr lang="en-US" sz="3600" b="1" kern="1200" dirty="0">
                <a:solidFill>
                  <a:schemeClr val="accent1"/>
                </a:solidFill>
                <a:latin typeface="+mn-lt"/>
                <a:ea typeface="+mn-ea"/>
                <a:cs typeface="+mn-cs"/>
              </a:rPr>
              <a:t>Transformer</a:t>
            </a:r>
            <a:endParaRPr lang="en-US" sz="3600" b="1" dirty="0">
              <a:solidFill>
                <a:schemeClr val="accent1"/>
              </a:solidFill>
            </a:endParaRPr>
          </a:p>
        </p:txBody>
      </p:sp>
      <p:graphicFrame>
        <p:nvGraphicFramePr>
          <p:cNvPr id="8" name="TextBox 4">
            <a:extLst>
              <a:ext uri="{FF2B5EF4-FFF2-40B4-BE49-F238E27FC236}">
                <a16:creationId xmlns:a16="http://schemas.microsoft.com/office/drawing/2014/main" id="{5221D1E7-36D1-F587-6628-B979F565BAE0}"/>
              </a:ext>
            </a:extLst>
          </p:cNvPr>
          <p:cNvGraphicFramePr>
            <a:graphicFrameLocks/>
          </p:cNvGraphicFramePr>
          <p:nvPr>
            <p:extLst>
              <p:ext uri="{D42A27DB-BD31-4B8C-83A1-F6EECF244321}">
                <p14:modId xmlns:p14="http://schemas.microsoft.com/office/powerpoint/2010/main" val="355171830"/>
              </p:ext>
            </p:extLst>
          </p:nvPr>
        </p:nvGraphicFramePr>
        <p:xfrm>
          <a:off x="841394" y="1828800"/>
          <a:ext cx="4786502" cy="4234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diagram of a software process&#10;&#10;Description automatically generated">
            <a:extLst>
              <a:ext uri="{FF2B5EF4-FFF2-40B4-BE49-F238E27FC236}">
                <a16:creationId xmlns:a16="http://schemas.microsoft.com/office/drawing/2014/main" id="{56D35771-2559-4BAB-DE66-17E8F5D8A41F}"/>
              </a:ext>
            </a:extLst>
          </p:cNvPr>
          <p:cNvPicPr>
            <a:picLocks noChangeAspect="1"/>
          </p:cNvPicPr>
          <p:nvPr/>
        </p:nvPicPr>
        <p:blipFill>
          <a:blip r:embed="rId7"/>
          <a:stretch>
            <a:fillRect/>
          </a:stretch>
        </p:blipFill>
        <p:spPr>
          <a:xfrm>
            <a:off x="5741838" y="747341"/>
            <a:ext cx="4080843" cy="5177051"/>
          </a:xfrm>
          <a:prstGeom prst="rect">
            <a:avLst/>
          </a:prstGeom>
        </p:spPr>
      </p:pic>
      <p:sp>
        <p:nvSpPr>
          <p:cNvPr id="2" name="Right Triangle 1">
            <a:extLst>
              <a:ext uri="{FF2B5EF4-FFF2-40B4-BE49-F238E27FC236}">
                <a16:creationId xmlns:a16="http://schemas.microsoft.com/office/drawing/2014/main" id="{0DAEE83D-5C3E-17EB-FB74-D1541552B17B}"/>
              </a:ext>
            </a:extLst>
          </p:cNvPr>
          <p:cNvSpPr/>
          <p:nvPr/>
        </p:nvSpPr>
        <p:spPr>
          <a:xfrm rot="16200000">
            <a:off x="8532475" y="3211396"/>
            <a:ext cx="3280626" cy="3369116"/>
          </a:xfrm>
          <a:prstGeom prst="rtTriangle">
            <a:avLst/>
          </a:prstGeom>
          <a:solidFill>
            <a:schemeClr val="bg2">
              <a:lumMod val="9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 name="Right Triangle 4">
            <a:extLst>
              <a:ext uri="{FF2B5EF4-FFF2-40B4-BE49-F238E27FC236}">
                <a16:creationId xmlns:a16="http://schemas.microsoft.com/office/drawing/2014/main" id="{72E61302-8F6B-D625-861A-DC10087D43CA}"/>
              </a:ext>
            </a:extLst>
          </p:cNvPr>
          <p:cNvSpPr/>
          <p:nvPr/>
        </p:nvSpPr>
        <p:spPr>
          <a:xfrm rot="16200000">
            <a:off x="8422502" y="3090208"/>
            <a:ext cx="3405608" cy="3486508"/>
          </a:xfrm>
          <a:prstGeom prst="rtTriangle">
            <a:avLst/>
          </a:prstGeom>
          <a:solidFill>
            <a:schemeClr val="bg1">
              <a:lumMod val="95000"/>
            </a:schemeClr>
          </a:solidFill>
          <a:ln>
            <a:solidFill>
              <a:schemeClr val="bg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66080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434E82-B473-8162-9EE4-46FD50358A09}"/>
              </a:ext>
            </a:extLst>
          </p:cNvPr>
          <p:cNvSpPr txBox="1"/>
          <p:nvPr/>
        </p:nvSpPr>
        <p:spPr>
          <a:xfrm>
            <a:off x="717755" y="621579"/>
            <a:ext cx="6096000" cy="646331"/>
          </a:xfrm>
          <a:prstGeom prst="rect">
            <a:avLst/>
          </a:prstGeom>
          <a:noFill/>
        </p:spPr>
        <p:txBody>
          <a:bodyPr wrap="square">
            <a:spAutoFit/>
          </a:bodyPr>
          <a:lstStyle/>
          <a:p>
            <a:pPr defTabSz="603504">
              <a:spcAft>
                <a:spcPts val="600"/>
              </a:spcAft>
            </a:pPr>
            <a:r>
              <a:rPr lang="en-US" sz="3600" b="1">
                <a:solidFill>
                  <a:schemeClr val="accent1"/>
                </a:solidFill>
              </a:rPr>
              <a:t>AraBART-summ</a:t>
            </a:r>
            <a:endParaRPr lang="en-US" sz="3600" b="1" dirty="0">
              <a:solidFill>
                <a:schemeClr val="accent1"/>
              </a:solidFill>
            </a:endParaRPr>
          </a:p>
        </p:txBody>
      </p:sp>
      <p:sp>
        <p:nvSpPr>
          <p:cNvPr id="3" name="TextBox 2">
            <a:extLst>
              <a:ext uri="{FF2B5EF4-FFF2-40B4-BE49-F238E27FC236}">
                <a16:creationId xmlns:a16="http://schemas.microsoft.com/office/drawing/2014/main" id="{3F5BB769-287B-A328-3901-EF349717FA33}"/>
              </a:ext>
            </a:extLst>
          </p:cNvPr>
          <p:cNvSpPr txBox="1"/>
          <p:nvPr/>
        </p:nvSpPr>
        <p:spPr>
          <a:xfrm>
            <a:off x="1002888" y="2384124"/>
            <a:ext cx="10854813" cy="1477328"/>
          </a:xfrm>
          <a:prstGeom prst="rect">
            <a:avLst/>
          </a:prstGeom>
          <a:noFill/>
        </p:spPr>
        <p:txBody>
          <a:bodyPr wrap="square">
            <a:spAutoFit/>
          </a:bodyPr>
          <a:lstStyle/>
          <a:p>
            <a:pPr marL="285750" indent="-285750" algn="just">
              <a:buFont typeface="Wingdings" panose="05000000000000000000" pitchFamily="2" charset="2"/>
              <a:buChar char="Ø"/>
            </a:pPr>
            <a:r>
              <a:rPr lang="en-US"/>
              <a:t>AraBART achieves the best performance on multiple abstractive summarization datasets, outperforming strong baselines including  the following  pretrained Arabic models :</a:t>
            </a:r>
          </a:p>
          <a:p>
            <a:pPr marL="1200150" lvl="2" indent="-285750" algn="just">
              <a:buFont typeface="Arial" panose="020B0604020202020204" pitchFamily="34" charset="0"/>
              <a:buChar char="•"/>
            </a:pPr>
            <a:r>
              <a:rPr lang="en-US"/>
              <a:t>BERTbased model </a:t>
            </a:r>
          </a:p>
          <a:p>
            <a:pPr marL="1200150" lvl="2" indent="-285750" algn="just">
              <a:buFont typeface="Arial" panose="020B0604020202020204" pitchFamily="34" charset="0"/>
              <a:buChar char="•"/>
            </a:pPr>
            <a:r>
              <a:rPr lang="en-US"/>
              <a:t> multilingual mBART </a:t>
            </a:r>
          </a:p>
          <a:p>
            <a:pPr marL="1200150" lvl="2" indent="-285750" algn="just">
              <a:buFont typeface="Arial" panose="020B0604020202020204" pitchFamily="34" charset="0"/>
              <a:buChar char="•"/>
            </a:pPr>
            <a:r>
              <a:rPr lang="en-US"/>
              <a:t> mT5 models</a:t>
            </a:r>
            <a:endParaRPr lang="en-US" dirty="0"/>
          </a:p>
        </p:txBody>
      </p:sp>
      <p:sp>
        <p:nvSpPr>
          <p:cNvPr id="4" name="TextBox 3">
            <a:extLst>
              <a:ext uri="{FF2B5EF4-FFF2-40B4-BE49-F238E27FC236}">
                <a16:creationId xmlns:a16="http://schemas.microsoft.com/office/drawing/2014/main" id="{B33E4A49-C538-0D4D-42C7-30AB711FB23F}"/>
              </a:ext>
            </a:extLst>
          </p:cNvPr>
          <p:cNvSpPr txBox="1"/>
          <p:nvPr/>
        </p:nvSpPr>
        <p:spPr>
          <a:xfrm>
            <a:off x="1002889" y="1649898"/>
            <a:ext cx="8799872" cy="369332"/>
          </a:xfrm>
          <a:prstGeom prst="rect">
            <a:avLst/>
          </a:prstGeom>
          <a:noFill/>
        </p:spPr>
        <p:txBody>
          <a:bodyPr wrap="square">
            <a:spAutoFit/>
          </a:bodyPr>
          <a:lstStyle/>
          <a:p>
            <a:pPr marL="285750" indent="-285750">
              <a:buFont typeface="Wingdings" panose="05000000000000000000" pitchFamily="2" charset="2"/>
              <a:buChar char="Ø"/>
            </a:pPr>
            <a:r>
              <a:rPr lang="en-US"/>
              <a:t>AraBART is text summarization which available at Hugging face model hub</a:t>
            </a:r>
            <a:endParaRPr lang="en-US" dirty="0"/>
          </a:p>
        </p:txBody>
      </p:sp>
      <p:sp>
        <p:nvSpPr>
          <p:cNvPr id="5" name="TextBox 4">
            <a:extLst>
              <a:ext uri="{FF2B5EF4-FFF2-40B4-BE49-F238E27FC236}">
                <a16:creationId xmlns:a16="http://schemas.microsoft.com/office/drawing/2014/main" id="{A5D9BC18-2C13-E597-0F37-C519A10C6903}"/>
              </a:ext>
            </a:extLst>
          </p:cNvPr>
          <p:cNvSpPr txBox="1"/>
          <p:nvPr/>
        </p:nvSpPr>
        <p:spPr>
          <a:xfrm>
            <a:off x="1002888" y="4037242"/>
            <a:ext cx="10746659" cy="369332"/>
          </a:xfrm>
          <a:prstGeom prst="rect">
            <a:avLst/>
          </a:prstGeom>
          <a:noFill/>
        </p:spPr>
        <p:txBody>
          <a:bodyPr wrap="square">
            <a:spAutoFit/>
          </a:bodyPr>
          <a:lstStyle/>
          <a:p>
            <a:pPr marL="285750" indent="-285750">
              <a:buFont typeface="Wingdings" panose="05000000000000000000" pitchFamily="2" charset="2"/>
              <a:buChar char="Ø"/>
            </a:pPr>
            <a:r>
              <a:rPr lang="en-US"/>
              <a:t>AraBART has 6 encoder and 6 decoder layers and 768 hidden dimensions</a:t>
            </a:r>
            <a:endParaRPr lang="en-US" dirty="0"/>
          </a:p>
        </p:txBody>
      </p:sp>
      <p:sp>
        <p:nvSpPr>
          <p:cNvPr id="6" name="TextBox 5">
            <a:extLst>
              <a:ext uri="{FF2B5EF4-FFF2-40B4-BE49-F238E27FC236}">
                <a16:creationId xmlns:a16="http://schemas.microsoft.com/office/drawing/2014/main" id="{A59D900D-1534-F986-5F8A-9408D3F89DD8}"/>
              </a:ext>
            </a:extLst>
          </p:cNvPr>
          <p:cNvSpPr txBox="1"/>
          <p:nvPr/>
        </p:nvSpPr>
        <p:spPr>
          <a:xfrm>
            <a:off x="1002888" y="4771468"/>
            <a:ext cx="9763434" cy="369332"/>
          </a:xfrm>
          <a:prstGeom prst="rect">
            <a:avLst/>
          </a:prstGeom>
          <a:noFill/>
        </p:spPr>
        <p:txBody>
          <a:bodyPr wrap="square">
            <a:spAutoFit/>
          </a:bodyPr>
          <a:lstStyle/>
          <a:p>
            <a:pPr marL="285750" indent="-285750">
              <a:buFont typeface="Wingdings" panose="05000000000000000000" pitchFamily="2" charset="2"/>
              <a:buChar char="Ø"/>
            </a:pPr>
            <a:r>
              <a:rPr lang="en-US"/>
              <a:t> In total AraBART has 139M parameters and vocabulary size 50K tokens</a:t>
            </a:r>
            <a:endParaRPr lang="en-US" dirty="0"/>
          </a:p>
        </p:txBody>
      </p:sp>
      <p:sp>
        <p:nvSpPr>
          <p:cNvPr id="7" name="TextBox 6">
            <a:extLst>
              <a:ext uri="{FF2B5EF4-FFF2-40B4-BE49-F238E27FC236}">
                <a16:creationId xmlns:a16="http://schemas.microsoft.com/office/drawing/2014/main" id="{B3CBE0FB-95C5-835A-DAD3-63C687A0000C}"/>
              </a:ext>
            </a:extLst>
          </p:cNvPr>
          <p:cNvSpPr txBox="1"/>
          <p:nvPr/>
        </p:nvSpPr>
        <p:spPr>
          <a:xfrm>
            <a:off x="1002888" y="5325466"/>
            <a:ext cx="7482348" cy="369332"/>
          </a:xfrm>
          <a:prstGeom prst="rect">
            <a:avLst/>
          </a:prstGeom>
          <a:noFill/>
        </p:spPr>
        <p:txBody>
          <a:bodyPr wrap="square" rtlCol="0">
            <a:spAutoFit/>
          </a:bodyPr>
          <a:lstStyle/>
          <a:p>
            <a:pPr marL="285750" indent="-285750">
              <a:buFont typeface="Wingdings" panose="05000000000000000000" pitchFamily="2" charset="2"/>
              <a:buChar char="Ø"/>
            </a:pPr>
            <a:r>
              <a:rPr lang="en-US"/>
              <a:t>Model trained on 10  Arabic dataset</a:t>
            </a:r>
            <a:endParaRPr lang="en-US" dirty="0"/>
          </a:p>
        </p:txBody>
      </p:sp>
    </p:spTree>
    <p:extLst>
      <p:ext uri="{BB962C8B-B14F-4D97-AF65-F5344CB8AC3E}">
        <p14:creationId xmlns:p14="http://schemas.microsoft.com/office/powerpoint/2010/main" val="33987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644C054-DA08-5940-ED35-247DFAA31A6B}"/>
              </a:ext>
            </a:extLst>
          </p:cNvPr>
          <p:cNvSpPr txBox="1">
            <a:spLocks/>
          </p:cNvSpPr>
          <p:nvPr/>
        </p:nvSpPr>
        <p:spPr>
          <a:xfrm>
            <a:off x="1045028" y="1336329"/>
            <a:ext cx="4430520" cy="4382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pPr>
            <a:r>
              <a:rPr lang="en-US" sz="3600" dirty="0">
                <a:solidFill>
                  <a:srgbClr val="156082">
                    <a:lumMod val="75000"/>
                  </a:srgbClr>
                </a:solidFill>
                <a:latin typeface="Gill Sans MT (Headings)"/>
              </a:rPr>
              <a:t>Diagnosis Models</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Footer Placeholder 4">
            <a:extLst>
              <a:ext uri="{FF2B5EF4-FFF2-40B4-BE49-F238E27FC236}">
                <a16:creationId xmlns:a16="http://schemas.microsoft.com/office/drawing/2014/main" id="{8D8497E0-9127-6DF7-82EB-F4DD9C61EFF3}"/>
              </a:ext>
            </a:extLst>
          </p:cNvPr>
          <p:cNvSpPr>
            <a:spLocks noGrp="1"/>
          </p:cNvSpPr>
          <p:nvPr>
            <p:ph type="ftr" sz="quarter" idx="11"/>
          </p:nvPr>
        </p:nvSpPr>
        <p:spPr>
          <a:xfrm>
            <a:off x="5685810" y="6492240"/>
            <a:ext cx="3993634"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ptos" panose="02110004020202020204"/>
                <a:ea typeface="+mn-ea"/>
                <a:cs typeface="+mn-cs"/>
              </a:rPr>
              <a:t>Sample Footer Text</a:t>
            </a:r>
          </a:p>
        </p:txBody>
      </p:sp>
      <p:sp>
        <p:nvSpPr>
          <p:cNvPr id="5" name="Slide Number Placeholder 5">
            <a:extLst>
              <a:ext uri="{FF2B5EF4-FFF2-40B4-BE49-F238E27FC236}">
                <a16:creationId xmlns:a16="http://schemas.microsoft.com/office/drawing/2014/main" id="{5D2B9856-ECEB-00A0-489F-347DB7BD7766}"/>
              </a:ext>
            </a:extLst>
          </p:cNvPr>
          <p:cNvSpPr>
            <a:spLocks noGrp="1"/>
          </p:cNvSpPr>
          <p:nvPr>
            <p:ph type="sldNum" sz="quarter" idx="12"/>
          </p:nvPr>
        </p:nvSpPr>
        <p:spPr>
          <a:xfrm>
            <a:off x="9481741" y="6492240"/>
            <a:ext cx="1141995"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A98EE3D-8CD1-4C3F-BD1C-C98C9596463C}" type="slidenum">
              <a:rPr kumimoji="0" lang="en-US" sz="1200" b="0" i="0" u="none" strike="noStrike" kern="1200" cap="none" spc="0" normalizeH="0" baseline="0" noProof="0" smtClean="0">
                <a:ln>
                  <a:noFill/>
                </a:ln>
                <a:solidFill>
                  <a:prstClr val="black">
                    <a:tint val="7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dirty="0">
              <a:ln>
                <a:noFill/>
              </a:ln>
              <a:solidFill>
                <a:prstClr val="black">
                  <a:tint val="75000"/>
                </a:prstClr>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AA7A91C4-D6D7-B25B-6D1F-E322BFF537DE}"/>
              </a:ext>
            </a:extLst>
          </p:cNvPr>
          <p:cNvSpPr txBox="1"/>
          <p:nvPr/>
        </p:nvSpPr>
        <p:spPr>
          <a:xfrm>
            <a:off x="6493774" y="1896767"/>
            <a:ext cx="4839885" cy="2031325"/>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0"/>
            <a:r>
              <a:rPr lang="en-US" b="1" dirty="0">
                <a:solidFill>
                  <a:srgbClr val="E97132"/>
                </a:solidFill>
                <a:latin typeface="Gill Sans MT((Headers)"/>
              </a:rPr>
              <a:t>Machine learning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lvl="1" indent="-285750">
              <a:buFont typeface="Wingdings" panose="05000000000000000000" pitchFamily="2" charset="2"/>
              <a:buChar char="Ø"/>
            </a:pPr>
            <a:r>
              <a:rPr lang="en-US" dirty="0">
                <a:solidFill>
                  <a:prstClr val="black"/>
                </a:solidFill>
              </a:rPr>
              <a:t>SVM</a:t>
            </a:r>
          </a:p>
          <a:p>
            <a:pPr marL="742950" lvl="1" indent="-285750">
              <a:buFont typeface="Wingdings" panose="05000000000000000000" pitchFamily="2" charset="2"/>
              <a:buChar char="Ø"/>
            </a:pPr>
            <a:r>
              <a:rPr lang="en-US" dirty="0">
                <a:solidFill>
                  <a:prstClr val="black"/>
                </a:solidFill>
              </a:rPr>
              <a:t>Decision Tree </a:t>
            </a:r>
          </a:p>
          <a:p>
            <a:pPr marL="742950" lvl="1" indent="-285750">
              <a:buFont typeface="Wingdings" panose="05000000000000000000" pitchFamily="2" charset="2"/>
              <a:buChar char="Ø"/>
            </a:pPr>
            <a:r>
              <a:rPr lang="en-US" dirty="0">
                <a:solidFill>
                  <a:prstClr val="black"/>
                </a:solidFill>
              </a:rPr>
              <a:t>Random Forest</a:t>
            </a:r>
          </a:p>
          <a:p>
            <a:pPr marL="742950" lvl="1" indent="-285750">
              <a:buFont typeface="Wingdings" panose="05000000000000000000" pitchFamily="2" charset="2"/>
              <a:buChar char="Ø"/>
            </a:pPr>
            <a:r>
              <a:rPr lang="en-US" dirty="0">
                <a:solidFill>
                  <a:prstClr val="black"/>
                </a:solidFill>
              </a:rPr>
              <a:t>Soft Voting</a:t>
            </a:r>
          </a:p>
        </p:txBody>
      </p:sp>
    </p:spTree>
    <p:extLst>
      <p:ext uri="{BB962C8B-B14F-4D97-AF65-F5344CB8AC3E}">
        <p14:creationId xmlns:p14="http://schemas.microsoft.com/office/powerpoint/2010/main" val="223107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ight Triangle 1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Slide Number Placeholder 2">
            <a:extLst>
              <a:ext uri="{FF2B5EF4-FFF2-40B4-BE49-F238E27FC236}">
                <a16:creationId xmlns:a16="http://schemas.microsoft.com/office/drawing/2014/main" id="{DF85BE43-264A-C760-F79A-F1E22B1DEFE5}"/>
              </a:ext>
            </a:extLst>
          </p:cNvPr>
          <p:cNvSpPr>
            <a:spLocks/>
          </p:cNvSpPr>
          <p:nvPr/>
        </p:nvSpPr>
        <p:spPr>
          <a:xfrm>
            <a:off x="7683898" y="5124474"/>
            <a:ext cx="698154" cy="242196"/>
          </a:xfrm>
          <a:prstGeom prst="rect">
            <a:avLst/>
          </a:prstGeom>
        </p:spPr>
        <p:txBody>
          <a:bodyPr/>
          <a:lstStyle/>
          <a:p>
            <a:pPr marL="0" marR="0" lvl="0" indent="0" algn="l" defTabSz="603504" rtl="0" eaLnBrk="1" fontAlgn="auto" latinLnBrk="0" hangingPunct="1">
              <a:lnSpc>
                <a:spcPct val="100000"/>
              </a:lnSpc>
              <a:spcBef>
                <a:spcPts val="0"/>
              </a:spcBef>
              <a:spcAft>
                <a:spcPts val="600"/>
              </a:spcAft>
              <a:buClrTx/>
              <a:buSzTx/>
              <a:buFontTx/>
              <a:buNone/>
              <a:tabLst/>
              <a:defRPr/>
            </a:pPr>
            <a:fld id="{3A98EE3D-8CD1-4C3F-BD1C-C98C9596463C}" type="slidenum">
              <a:rPr kumimoji="0" lang="en-US" sz="1188"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603504" rtl="0" eaLnBrk="1" fontAlgn="auto" latinLnBrk="0" hangingPunct="1">
                <a:lnSpc>
                  <a:spcPct val="100000"/>
                </a:lnSpc>
                <a:spcBef>
                  <a:spcPts val="0"/>
                </a:spcBef>
                <a:spcAft>
                  <a:spcPts val="60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F6B2F014-C16C-B177-4CAC-4F7AF3CDDF54}"/>
              </a:ext>
            </a:extLst>
          </p:cNvPr>
          <p:cNvSpPr txBox="1"/>
          <p:nvPr/>
        </p:nvSpPr>
        <p:spPr>
          <a:xfrm>
            <a:off x="841394" y="1085397"/>
            <a:ext cx="3871345" cy="646331"/>
          </a:xfrm>
          <a:prstGeom prst="rect">
            <a:avLst/>
          </a:prstGeom>
          <a:noFill/>
        </p:spPr>
        <p:txBody>
          <a:bodyPr wrap="square" rtlCol="0">
            <a:spAutoFit/>
          </a:bodyPr>
          <a:lstStyle/>
          <a:p>
            <a:pPr marL="0" marR="0" lvl="0" indent="0" algn="l" defTabSz="603504"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156082"/>
                </a:solidFill>
                <a:effectLst/>
                <a:uLnTx/>
                <a:uFillTx/>
                <a:latin typeface="Aptos" panose="02110004020202020204"/>
                <a:ea typeface="+mn-ea"/>
                <a:cs typeface="+mn-cs"/>
              </a:rPr>
              <a:t>SVM</a:t>
            </a:r>
          </a:p>
        </p:txBody>
      </p:sp>
      <p:sp>
        <p:nvSpPr>
          <p:cNvPr id="2" name="Right Triangle 1">
            <a:extLst>
              <a:ext uri="{FF2B5EF4-FFF2-40B4-BE49-F238E27FC236}">
                <a16:creationId xmlns:a16="http://schemas.microsoft.com/office/drawing/2014/main" id="{0DAEE83D-5C3E-17EB-FB74-D1541552B17B}"/>
              </a:ext>
            </a:extLst>
          </p:cNvPr>
          <p:cNvSpPr/>
          <p:nvPr/>
        </p:nvSpPr>
        <p:spPr>
          <a:xfrm rot="16200000">
            <a:off x="8532475" y="3211396"/>
            <a:ext cx="3280626" cy="3369116"/>
          </a:xfrm>
          <a:prstGeom prst="rtTriangle">
            <a:avLst/>
          </a:prstGeom>
          <a:solidFill>
            <a:schemeClr val="bg2">
              <a:lumMod val="9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Right Triangle 4">
            <a:extLst>
              <a:ext uri="{FF2B5EF4-FFF2-40B4-BE49-F238E27FC236}">
                <a16:creationId xmlns:a16="http://schemas.microsoft.com/office/drawing/2014/main" id="{72E61302-8F6B-D625-861A-DC10087D43CA}"/>
              </a:ext>
            </a:extLst>
          </p:cNvPr>
          <p:cNvSpPr/>
          <p:nvPr/>
        </p:nvSpPr>
        <p:spPr>
          <a:xfrm rot="16200000">
            <a:off x="8422502" y="3090208"/>
            <a:ext cx="3405608" cy="3486508"/>
          </a:xfrm>
          <a:prstGeom prst="rtTriangle">
            <a:avLst/>
          </a:prstGeom>
          <a:solidFill>
            <a:schemeClr val="bg1">
              <a:lumMod val="95000"/>
            </a:schemeClr>
          </a:solidFill>
          <a:ln>
            <a:solidFill>
              <a:schemeClr val="bg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Content Placeholder 2">
            <a:extLst>
              <a:ext uri="{FF2B5EF4-FFF2-40B4-BE49-F238E27FC236}">
                <a16:creationId xmlns:a16="http://schemas.microsoft.com/office/drawing/2014/main" id="{AC9C74D3-2DB0-48E2-ABA1-9570CAAC31FF}"/>
              </a:ext>
            </a:extLst>
          </p:cNvPr>
          <p:cNvSpPr>
            <a:spLocks noGrp="1"/>
          </p:cNvSpPr>
          <p:nvPr/>
        </p:nvSpPr>
        <p:spPr>
          <a:xfrm>
            <a:off x="962186" y="1786638"/>
            <a:ext cx="10515600" cy="1790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ym typeface="+mn-ea"/>
              </a:rPr>
              <a:t>Support Vector Machine (SVM) can efficiently classify different denominations due to its ability to learn complex patterns and discriminate between classes effectively. </a:t>
            </a:r>
            <a:endParaRPr lang="en-US" dirty="0"/>
          </a:p>
        </p:txBody>
      </p:sp>
      <p:pic>
        <p:nvPicPr>
          <p:cNvPr id="7" name="Picture 6">
            <a:extLst>
              <a:ext uri="{FF2B5EF4-FFF2-40B4-BE49-F238E27FC236}">
                <a16:creationId xmlns:a16="http://schemas.microsoft.com/office/drawing/2014/main" id="{E813148B-CE27-7661-D01D-CFDA0EBD0FB1}"/>
              </a:ext>
            </a:extLst>
          </p:cNvPr>
          <p:cNvPicPr/>
          <p:nvPr/>
        </p:nvPicPr>
        <p:blipFill>
          <a:blip r:embed="rId2"/>
          <a:stretch>
            <a:fillRect/>
          </a:stretch>
        </p:blipFill>
        <p:spPr>
          <a:xfrm>
            <a:off x="4987382" y="3220259"/>
            <a:ext cx="4003380" cy="2680543"/>
          </a:xfrm>
          <a:prstGeom prst="rect">
            <a:avLst/>
          </a:prstGeom>
          <a:noFill/>
          <a:ln w="9525">
            <a:noFill/>
          </a:ln>
        </p:spPr>
      </p:pic>
      <p:pic>
        <p:nvPicPr>
          <p:cNvPr id="8" name="Picture 7">
            <a:extLst>
              <a:ext uri="{FF2B5EF4-FFF2-40B4-BE49-F238E27FC236}">
                <a16:creationId xmlns:a16="http://schemas.microsoft.com/office/drawing/2014/main" id="{E61512A9-9D91-BB6B-6358-F5057A9D175B}"/>
              </a:ext>
            </a:extLst>
          </p:cNvPr>
          <p:cNvPicPr/>
          <p:nvPr/>
        </p:nvPicPr>
        <p:blipFill>
          <a:blip r:embed="rId3"/>
          <a:stretch>
            <a:fillRect/>
          </a:stretch>
        </p:blipFill>
        <p:spPr>
          <a:xfrm>
            <a:off x="939228" y="2999293"/>
            <a:ext cx="3721256" cy="2679716"/>
          </a:xfrm>
          <a:prstGeom prst="rect">
            <a:avLst/>
          </a:prstGeom>
          <a:noFill/>
          <a:ln w="9525">
            <a:noFill/>
          </a:ln>
        </p:spPr>
      </p:pic>
    </p:spTree>
    <p:extLst>
      <p:ext uri="{BB962C8B-B14F-4D97-AF65-F5344CB8AC3E}">
        <p14:creationId xmlns:p14="http://schemas.microsoft.com/office/powerpoint/2010/main" val="382302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ight Triangle 1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Slide Number Placeholder 2">
            <a:extLst>
              <a:ext uri="{FF2B5EF4-FFF2-40B4-BE49-F238E27FC236}">
                <a16:creationId xmlns:a16="http://schemas.microsoft.com/office/drawing/2014/main" id="{DF85BE43-264A-C760-F79A-F1E22B1DEFE5}"/>
              </a:ext>
            </a:extLst>
          </p:cNvPr>
          <p:cNvSpPr>
            <a:spLocks/>
          </p:cNvSpPr>
          <p:nvPr/>
        </p:nvSpPr>
        <p:spPr>
          <a:xfrm>
            <a:off x="7683898" y="5124474"/>
            <a:ext cx="698154" cy="242196"/>
          </a:xfrm>
          <a:prstGeom prst="rect">
            <a:avLst/>
          </a:prstGeom>
        </p:spPr>
        <p:txBody>
          <a:bodyPr/>
          <a:lstStyle/>
          <a:p>
            <a:pPr marL="0" marR="0" lvl="0" indent="0" algn="l" defTabSz="603504" rtl="0" eaLnBrk="1" fontAlgn="auto" latinLnBrk="0" hangingPunct="1">
              <a:lnSpc>
                <a:spcPct val="100000"/>
              </a:lnSpc>
              <a:spcBef>
                <a:spcPts val="0"/>
              </a:spcBef>
              <a:spcAft>
                <a:spcPts val="600"/>
              </a:spcAft>
              <a:buClrTx/>
              <a:buSzTx/>
              <a:buFontTx/>
              <a:buNone/>
              <a:tabLst/>
              <a:defRPr/>
            </a:pPr>
            <a:fld id="{3A98EE3D-8CD1-4C3F-BD1C-C98C9596463C}" type="slidenum">
              <a:rPr kumimoji="0" lang="en-US" sz="1188"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603504" rtl="0" eaLnBrk="1" fontAlgn="auto" latinLnBrk="0" hangingPunct="1">
                <a:lnSpc>
                  <a:spcPct val="100000"/>
                </a:lnSpc>
                <a:spcBef>
                  <a:spcPts val="0"/>
                </a:spcBef>
                <a:spcAft>
                  <a:spcPts val="60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F6B2F014-C16C-B177-4CAC-4F7AF3CDDF54}"/>
              </a:ext>
            </a:extLst>
          </p:cNvPr>
          <p:cNvSpPr txBox="1"/>
          <p:nvPr/>
        </p:nvSpPr>
        <p:spPr>
          <a:xfrm>
            <a:off x="841394" y="1085397"/>
            <a:ext cx="3871345" cy="646331"/>
          </a:xfrm>
          <a:prstGeom prst="rect">
            <a:avLst/>
          </a:prstGeom>
          <a:noFill/>
        </p:spPr>
        <p:txBody>
          <a:bodyPr wrap="square" rtlCol="0">
            <a:spAutoFit/>
          </a:bodyPr>
          <a:lstStyle/>
          <a:p>
            <a:pPr marL="0" marR="0" lvl="0" indent="0" algn="l" defTabSz="603504"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156082"/>
                </a:solidFill>
                <a:effectLst/>
                <a:uLnTx/>
                <a:uFillTx/>
                <a:latin typeface="Aptos" panose="02110004020202020204"/>
                <a:ea typeface="+mn-ea"/>
                <a:cs typeface="+mn-cs"/>
              </a:rPr>
              <a:t>Decision Tree </a:t>
            </a:r>
          </a:p>
        </p:txBody>
      </p:sp>
      <p:sp>
        <p:nvSpPr>
          <p:cNvPr id="2" name="Right Triangle 1">
            <a:extLst>
              <a:ext uri="{FF2B5EF4-FFF2-40B4-BE49-F238E27FC236}">
                <a16:creationId xmlns:a16="http://schemas.microsoft.com/office/drawing/2014/main" id="{0DAEE83D-5C3E-17EB-FB74-D1541552B17B}"/>
              </a:ext>
            </a:extLst>
          </p:cNvPr>
          <p:cNvSpPr/>
          <p:nvPr/>
        </p:nvSpPr>
        <p:spPr>
          <a:xfrm rot="16200000">
            <a:off x="8532475" y="3211396"/>
            <a:ext cx="3280626" cy="3369116"/>
          </a:xfrm>
          <a:prstGeom prst="rtTriangle">
            <a:avLst/>
          </a:prstGeom>
          <a:solidFill>
            <a:schemeClr val="bg2">
              <a:lumMod val="9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Right Triangle 4">
            <a:extLst>
              <a:ext uri="{FF2B5EF4-FFF2-40B4-BE49-F238E27FC236}">
                <a16:creationId xmlns:a16="http://schemas.microsoft.com/office/drawing/2014/main" id="{72E61302-8F6B-D625-861A-DC10087D43CA}"/>
              </a:ext>
            </a:extLst>
          </p:cNvPr>
          <p:cNvSpPr/>
          <p:nvPr/>
        </p:nvSpPr>
        <p:spPr>
          <a:xfrm rot="16200000">
            <a:off x="8422502" y="3090208"/>
            <a:ext cx="3405608" cy="3486508"/>
          </a:xfrm>
          <a:prstGeom prst="rtTriangle">
            <a:avLst/>
          </a:prstGeom>
          <a:solidFill>
            <a:schemeClr val="bg1">
              <a:lumMod val="95000"/>
            </a:schemeClr>
          </a:solidFill>
          <a:ln>
            <a:solidFill>
              <a:schemeClr val="bg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Content Placeholder 2">
            <a:extLst>
              <a:ext uri="{FF2B5EF4-FFF2-40B4-BE49-F238E27FC236}">
                <a16:creationId xmlns:a16="http://schemas.microsoft.com/office/drawing/2014/main" id="{5CA4DAD0-A96E-9AD0-268C-A406ED280C15}"/>
              </a:ext>
            </a:extLst>
          </p:cNvPr>
          <p:cNvSpPr>
            <a:spLocks noGrp="1"/>
          </p:cNvSpPr>
          <p:nvPr/>
        </p:nvSpPr>
        <p:spPr>
          <a:xfrm>
            <a:off x="837346" y="1885364"/>
            <a:ext cx="10515600" cy="1608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ym typeface="+mn-ea"/>
              </a:rPr>
              <a:t>Decision Tree is a simple, yet powerful algorithm used in recognition tasks . It partitions data based on features to create a tree-like structure.</a:t>
            </a:r>
            <a:endParaRPr lang="en-US" sz="2000" dirty="0"/>
          </a:p>
          <a:p>
            <a:endParaRPr lang="en-US" sz="2000" dirty="0"/>
          </a:p>
        </p:txBody>
      </p:sp>
      <p:pic>
        <p:nvPicPr>
          <p:cNvPr id="7" name="Picture 6">
            <a:extLst>
              <a:ext uri="{FF2B5EF4-FFF2-40B4-BE49-F238E27FC236}">
                <a16:creationId xmlns:a16="http://schemas.microsoft.com/office/drawing/2014/main" id="{2AF5C000-3A6A-CBF7-32DC-35243BDD5F04}"/>
              </a:ext>
            </a:extLst>
          </p:cNvPr>
          <p:cNvPicPr>
            <a:picLocks noChangeAspect="1"/>
          </p:cNvPicPr>
          <p:nvPr/>
        </p:nvPicPr>
        <p:blipFill>
          <a:blip r:embed="rId2"/>
          <a:stretch>
            <a:fillRect/>
          </a:stretch>
        </p:blipFill>
        <p:spPr>
          <a:xfrm>
            <a:off x="2320289" y="2757402"/>
            <a:ext cx="6630261" cy="3280626"/>
          </a:xfrm>
          <a:prstGeom prst="rect">
            <a:avLst/>
          </a:prstGeom>
        </p:spPr>
      </p:pic>
    </p:spTree>
    <p:extLst>
      <p:ext uri="{BB962C8B-B14F-4D97-AF65-F5344CB8AC3E}">
        <p14:creationId xmlns:p14="http://schemas.microsoft.com/office/powerpoint/2010/main" val="381020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ight Triangle 1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Slide Number Placeholder 2">
            <a:extLst>
              <a:ext uri="{FF2B5EF4-FFF2-40B4-BE49-F238E27FC236}">
                <a16:creationId xmlns:a16="http://schemas.microsoft.com/office/drawing/2014/main" id="{DF85BE43-264A-C760-F79A-F1E22B1DEFE5}"/>
              </a:ext>
            </a:extLst>
          </p:cNvPr>
          <p:cNvSpPr>
            <a:spLocks/>
          </p:cNvSpPr>
          <p:nvPr/>
        </p:nvSpPr>
        <p:spPr>
          <a:xfrm>
            <a:off x="7683898" y="5124474"/>
            <a:ext cx="698154" cy="242196"/>
          </a:xfrm>
          <a:prstGeom prst="rect">
            <a:avLst/>
          </a:prstGeom>
        </p:spPr>
        <p:txBody>
          <a:bodyPr/>
          <a:lstStyle/>
          <a:p>
            <a:pPr marL="0" marR="0" lvl="0" indent="0" algn="l" defTabSz="603504" rtl="0" eaLnBrk="1" fontAlgn="auto" latinLnBrk="0" hangingPunct="1">
              <a:lnSpc>
                <a:spcPct val="100000"/>
              </a:lnSpc>
              <a:spcBef>
                <a:spcPts val="0"/>
              </a:spcBef>
              <a:spcAft>
                <a:spcPts val="600"/>
              </a:spcAft>
              <a:buClrTx/>
              <a:buSzTx/>
              <a:buFontTx/>
              <a:buNone/>
              <a:tabLst/>
              <a:defRPr/>
            </a:pPr>
            <a:fld id="{3A98EE3D-8CD1-4C3F-BD1C-C98C9596463C}" type="slidenum">
              <a:rPr kumimoji="0" lang="en-US" sz="1188"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603504" rtl="0" eaLnBrk="1" fontAlgn="auto" latinLnBrk="0" hangingPunct="1">
                <a:lnSpc>
                  <a:spcPct val="100000"/>
                </a:lnSpc>
                <a:spcBef>
                  <a:spcPts val="0"/>
                </a:spcBef>
                <a:spcAft>
                  <a:spcPts val="60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F6B2F014-C16C-B177-4CAC-4F7AF3CDDF54}"/>
              </a:ext>
            </a:extLst>
          </p:cNvPr>
          <p:cNvSpPr txBox="1"/>
          <p:nvPr/>
        </p:nvSpPr>
        <p:spPr>
          <a:xfrm>
            <a:off x="841394" y="1085397"/>
            <a:ext cx="3871345" cy="646331"/>
          </a:xfrm>
          <a:prstGeom prst="rect">
            <a:avLst/>
          </a:prstGeom>
          <a:noFill/>
        </p:spPr>
        <p:txBody>
          <a:bodyPr wrap="square" rtlCol="0">
            <a:spAutoFit/>
          </a:bodyPr>
          <a:lstStyle/>
          <a:p>
            <a:pPr marL="0" marR="0" lvl="0" indent="0" algn="l" defTabSz="603504"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156082"/>
                </a:solidFill>
                <a:effectLst/>
                <a:uLnTx/>
                <a:uFillTx/>
                <a:latin typeface="Aptos" panose="02110004020202020204"/>
                <a:ea typeface="+mn-ea"/>
                <a:cs typeface="+mn-cs"/>
              </a:rPr>
              <a:t>Random Forest</a:t>
            </a:r>
          </a:p>
        </p:txBody>
      </p:sp>
      <p:sp>
        <p:nvSpPr>
          <p:cNvPr id="2" name="Right Triangle 1">
            <a:extLst>
              <a:ext uri="{FF2B5EF4-FFF2-40B4-BE49-F238E27FC236}">
                <a16:creationId xmlns:a16="http://schemas.microsoft.com/office/drawing/2014/main" id="{0DAEE83D-5C3E-17EB-FB74-D1541552B17B}"/>
              </a:ext>
            </a:extLst>
          </p:cNvPr>
          <p:cNvSpPr/>
          <p:nvPr/>
        </p:nvSpPr>
        <p:spPr>
          <a:xfrm rot="16200000">
            <a:off x="8532475" y="3211396"/>
            <a:ext cx="3280626" cy="3369116"/>
          </a:xfrm>
          <a:prstGeom prst="rtTriangle">
            <a:avLst/>
          </a:prstGeom>
          <a:solidFill>
            <a:schemeClr val="bg2">
              <a:lumMod val="9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Right Triangle 4">
            <a:extLst>
              <a:ext uri="{FF2B5EF4-FFF2-40B4-BE49-F238E27FC236}">
                <a16:creationId xmlns:a16="http://schemas.microsoft.com/office/drawing/2014/main" id="{72E61302-8F6B-D625-861A-DC10087D43CA}"/>
              </a:ext>
            </a:extLst>
          </p:cNvPr>
          <p:cNvSpPr/>
          <p:nvPr/>
        </p:nvSpPr>
        <p:spPr>
          <a:xfrm rot="16200000">
            <a:off x="8422502" y="3090208"/>
            <a:ext cx="3405608" cy="3486508"/>
          </a:xfrm>
          <a:prstGeom prst="rtTriangle">
            <a:avLst/>
          </a:prstGeom>
          <a:solidFill>
            <a:schemeClr val="bg1">
              <a:lumMod val="95000"/>
            </a:schemeClr>
          </a:solidFill>
          <a:ln>
            <a:solidFill>
              <a:schemeClr val="bg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Content Placeholder 2">
            <a:extLst>
              <a:ext uri="{FF2B5EF4-FFF2-40B4-BE49-F238E27FC236}">
                <a16:creationId xmlns:a16="http://schemas.microsoft.com/office/drawing/2014/main" id="{8B786789-6ACF-26AF-DBA8-30968F2A1547}"/>
              </a:ext>
            </a:extLst>
          </p:cNvPr>
          <p:cNvSpPr>
            <a:spLocks noGrp="1"/>
          </p:cNvSpPr>
          <p:nvPr/>
        </p:nvSpPr>
        <p:spPr>
          <a:xfrm>
            <a:off x="837346" y="1769658"/>
            <a:ext cx="10515600" cy="2087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000" dirty="0">
                <a:sym typeface="+mn-ea"/>
              </a:rPr>
              <a:t>Random Forest is used in recognition tasks for its ability to handle high-dimensional data and complex relationships between features</a:t>
            </a:r>
            <a:endParaRPr lang="en-US" sz="2000" dirty="0"/>
          </a:p>
        </p:txBody>
      </p:sp>
      <p:pic>
        <p:nvPicPr>
          <p:cNvPr id="7" name="Picture 6">
            <a:extLst>
              <a:ext uri="{FF2B5EF4-FFF2-40B4-BE49-F238E27FC236}">
                <a16:creationId xmlns:a16="http://schemas.microsoft.com/office/drawing/2014/main" id="{593FE816-0DB4-5EEA-6BEB-5B4E1DBC0F02}"/>
              </a:ext>
            </a:extLst>
          </p:cNvPr>
          <p:cNvPicPr>
            <a:picLocks noChangeAspect="1"/>
          </p:cNvPicPr>
          <p:nvPr/>
        </p:nvPicPr>
        <p:blipFill rotWithShape="1">
          <a:blip r:embed="rId2"/>
          <a:srcRect b="5382"/>
          <a:stretch>
            <a:fillRect/>
          </a:stretch>
        </p:blipFill>
        <p:spPr>
          <a:xfrm>
            <a:off x="2752714" y="2509712"/>
            <a:ext cx="6401016" cy="3558041"/>
          </a:xfrm>
          <a:prstGeom prst="rect">
            <a:avLst/>
          </a:prstGeom>
        </p:spPr>
      </p:pic>
    </p:spTree>
    <p:extLst>
      <p:ext uri="{BB962C8B-B14F-4D97-AF65-F5344CB8AC3E}">
        <p14:creationId xmlns:p14="http://schemas.microsoft.com/office/powerpoint/2010/main" val="312453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E6DB10D8-10D5-87A0-B911-22340375F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Freeform: Shape 2">
            <a:extLst>
              <a:ext uri="{FF2B5EF4-FFF2-40B4-BE49-F238E27FC236}">
                <a16:creationId xmlns:a16="http://schemas.microsoft.com/office/drawing/2014/main" id="{F8BD4C6B-97B0-3589-6A07-E05AFC1267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ight Triangle 3">
            <a:extLst>
              <a:ext uri="{FF2B5EF4-FFF2-40B4-BE49-F238E27FC236}">
                <a16:creationId xmlns:a16="http://schemas.microsoft.com/office/drawing/2014/main" id="{2F17E651-B8ED-5C97-3041-6E9452B66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5" name="Slide Number Placeholder 2">
            <a:extLst>
              <a:ext uri="{FF2B5EF4-FFF2-40B4-BE49-F238E27FC236}">
                <a16:creationId xmlns:a16="http://schemas.microsoft.com/office/drawing/2014/main" id="{9DBCF54A-573C-7BB8-1231-F539484E6ACA}"/>
              </a:ext>
            </a:extLst>
          </p:cNvPr>
          <p:cNvSpPr>
            <a:spLocks/>
          </p:cNvSpPr>
          <p:nvPr/>
        </p:nvSpPr>
        <p:spPr>
          <a:xfrm>
            <a:off x="7683898" y="5124474"/>
            <a:ext cx="698154" cy="242196"/>
          </a:xfrm>
          <a:prstGeom prst="rect">
            <a:avLst/>
          </a:prstGeom>
        </p:spPr>
        <p:txBody>
          <a:bodyPr/>
          <a:lstStyle/>
          <a:p>
            <a:pPr marL="0" marR="0" lvl="0" indent="0" algn="l" defTabSz="603504" rtl="0" eaLnBrk="1" fontAlgn="auto" latinLnBrk="0" hangingPunct="1">
              <a:lnSpc>
                <a:spcPct val="100000"/>
              </a:lnSpc>
              <a:spcBef>
                <a:spcPts val="0"/>
              </a:spcBef>
              <a:spcAft>
                <a:spcPts val="600"/>
              </a:spcAft>
              <a:buClrTx/>
              <a:buSzTx/>
              <a:buFontTx/>
              <a:buNone/>
              <a:tabLst/>
              <a:defRPr/>
            </a:pPr>
            <a:fld id="{3A98EE3D-8CD1-4C3F-BD1C-C98C9596463C}" type="slidenum">
              <a:rPr kumimoji="0" lang="en-US" sz="1188"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603504" rtl="0" eaLnBrk="1" fontAlgn="auto" latinLnBrk="0" hangingPunct="1">
                <a:lnSpc>
                  <a:spcPct val="100000"/>
                </a:lnSpc>
                <a:spcBef>
                  <a:spcPts val="0"/>
                </a:spcBef>
                <a:spcAft>
                  <a:spcPts val="60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B8892673-0BF3-DAF3-4CB9-99F251EE1BC2}"/>
              </a:ext>
            </a:extLst>
          </p:cNvPr>
          <p:cNvSpPr txBox="1"/>
          <p:nvPr/>
        </p:nvSpPr>
        <p:spPr>
          <a:xfrm>
            <a:off x="841394" y="1085397"/>
            <a:ext cx="3871345" cy="646331"/>
          </a:xfrm>
          <a:prstGeom prst="rect">
            <a:avLst/>
          </a:prstGeom>
          <a:noFill/>
        </p:spPr>
        <p:txBody>
          <a:bodyPr wrap="square" rtlCol="0">
            <a:spAutoFit/>
          </a:bodyPr>
          <a:lstStyle/>
          <a:p>
            <a:pPr marL="0" marR="0" lvl="0" indent="0" algn="l" defTabSz="603504"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0" normalizeH="0" baseline="0" noProof="0" dirty="0">
                <a:ln>
                  <a:noFill/>
                </a:ln>
                <a:solidFill>
                  <a:srgbClr val="156082"/>
                </a:solidFill>
                <a:effectLst/>
                <a:uLnTx/>
                <a:uFillTx/>
                <a:latin typeface="Aptos" panose="02110004020202020204"/>
                <a:ea typeface="+mn-ea"/>
                <a:cs typeface="+mn-cs"/>
              </a:rPr>
              <a:t>Soft Voting </a:t>
            </a:r>
          </a:p>
        </p:txBody>
      </p:sp>
      <p:sp>
        <p:nvSpPr>
          <p:cNvPr id="7" name="Right Triangle 6">
            <a:extLst>
              <a:ext uri="{FF2B5EF4-FFF2-40B4-BE49-F238E27FC236}">
                <a16:creationId xmlns:a16="http://schemas.microsoft.com/office/drawing/2014/main" id="{6E3A9441-3445-1ED4-4E54-B33999FF2B94}"/>
              </a:ext>
            </a:extLst>
          </p:cNvPr>
          <p:cNvSpPr/>
          <p:nvPr/>
        </p:nvSpPr>
        <p:spPr>
          <a:xfrm rot="16200000">
            <a:off x="8532475" y="3211396"/>
            <a:ext cx="3280626" cy="3369116"/>
          </a:xfrm>
          <a:prstGeom prst="rtTriangle">
            <a:avLst/>
          </a:prstGeom>
          <a:solidFill>
            <a:schemeClr val="bg2">
              <a:lumMod val="9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Right Triangle 7">
            <a:extLst>
              <a:ext uri="{FF2B5EF4-FFF2-40B4-BE49-F238E27FC236}">
                <a16:creationId xmlns:a16="http://schemas.microsoft.com/office/drawing/2014/main" id="{2D50D77F-E213-3C98-747F-0DF8115D0415}"/>
              </a:ext>
            </a:extLst>
          </p:cNvPr>
          <p:cNvSpPr/>
          <p:nvPr/>
        </p:nvSpPr>
        <p:spPr>
          <a:xfrm rot="16200000">
            <a:off x="8422502" y="3090208"/>
            <a:ext cx="3405608" cy="3486508"/>
          </a:xfrm>
          <a:prstGeom prst="rtTriangle">
            <a:avLst/>
          </a:prstGeom>
          <a:solidFill>
            <a:schemeClr val="bg1">
              <a:lumMod val="95000"/>
            </a:schemeClr>
          </a:solidFill>
          <a:ln>
            <a:solidFill>
              <a:schemeClr val="bg2"/>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 name="Content Placeholder 2">
            <a:extLst>
              <a:ext uri="{FF2B5EF4-FFF2-40B4-BE49-F238E27FC236}">
                <a16:creationId xmlns:a16="http://schemas.microsoft.com/office/drawing/2014/main" id="{75456EF4-A816-A887-E555-98ED78DA5990}"/>
              </a:ext>
            </a:extLst>
          </p:cNvPr>
          <p:cNvSpPr>
            <a:spLocks noGrp="1"/>
          </p:cNvSpPr>
          <p:nvPr/>
        </p:nvSpPr>
        <p:spPr>
          <a:xfrm>
            <a:off x="837346" y="1885364"/>
            <a:ext cx="10515600" cy="1608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11" name="TextBox 10">
            <a:extLst>
              <a:ext uri="{FF2B5EF4-FFF2-40B4-BE49-F238E27FC236}">
                <a16:creationId xmlns:a16="http://schemas.microsoft.com/office/drawing/2014/main" id="{F0A596C6-281C-2BBC-8505-CC19F076C4E6}"/>
              </a:ext>
            </a:extLst>
          </p:cNvPr>
          <p:cNvSpPr txBox="1"/>
          <p:nvPr/>
        </p:nvSpPr>
        <p:spPr>
          <a:xfrm>
            <a:off x="989932" y="1788687"/>
            <a:ext cx="10210427" cy="646331"/>
          </a:xfrm>
          <a:prstGeom prst="rect">
            <a:avLst/>
          </a:prstGeom>
          <a:noFill/>
        </p:spPr>
        <p:txBody>
          <a:bodyPr wrap="square" rtlCol="0">
            <a:spAutoFit/>
          </a:bodyPr>
          <a:lstStyle/>
          <a:p>
            <a:r>
              <a:rPr lang="en-US" dirty="0"/>
              <a:t>Each model outputs probabilities for each class, and the final prediction is based on the average of these probabilities.</a:t>
            </a:r>
          </a:p>
        </p:txBody>
      </p:sp>
      <p:pic>
        <p:nvPicPr>
          <p:cNvPr id="13" name="Picture 12" descr="A diagram of a classifier&#10;&#10;Description automatically generated">
            <a:extLst>
              <a:ext uri="{FF2B5EF4-FFF2-40B4-BE49-F238E27FC236}">
                <a16:creationId xmlns:a16="http://schemas.microsoft.com/office/drawing/2014/main" id="{A74BFA45-F8DE-FE2C-11D3-C274B28AD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879" y="2531695"/>
            <a:ext cx="5498173" cy="3637134"/>
          </a:xfrm>
          <a:prstGeom prst="rect">
            <a:avLst/>
          </a:prstGeom>
        </p:spPr>
      </p:pic>
    </p:spTree>
    <p:extLst>
      <p:ext uri="{BB962C8B-B14F-4D97-AF65-F5344CB8AC3E}">
        <p14:creationId xmlns:p14="http://schemas.microsoft.com/office/powerpoint/2010/main" val="22814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DA6A2D-0786-920F-9A9A-D3C291A1477D}"/>
              </a:ext>
              <a:ext uri="{C183D7F6-B498-43B3-948B-1728B52AA6E4}">
                <adec:decorative xmlns:adec="http://schemas.microsoft.com/office/drawing/2017/decorative" val="1"/>
              </a:ext>
            </a:extLst>
          </p:cNvPr>
          <p:cNvSpPr/>
          <p:nvPr/>
        </p:nvSpPr>
        <p:spPr bwMode="white">
          <a:xfrm>
            <a:off x="0" y="317"/>
            <a:ext cx="12191999" cy="6857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Freeform 6">
            <a:extLst>
              <a:ext uri="{FF2B5EF4-FFF2-40B4-BE49-F238E27FC236}">
                <a16:creationId xmlns:a16="http://schemas.microsoft.com/office/drawing/2014/main" id="{E22E73AD-B716-8E0E-7C22-C1123C027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531383" y="892870"/>
            <a:ext cx="640871" cy="5321663"/>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reeform 7">
            <a:extLst>
              <a:ext uri="{FF2B5EF4-FFF2-40B4-BE49-F238E27FC236}">
                <a16:creationId xmlns:a16="http://schemas.microsoft.com/office/drawing/2014/main" id="{AB6F11C0-50F3-3B69-A1B8-FD854D28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530789" y="643466"/>
            <a:ext cx="381465" cy="514503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B29DF510-D04B-67D8-EC57-8A63D75DA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9746" y="643466"/>
            <a:ext cx="9923097" cy="4893655"/>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Title 1">
            <a:extLst>
              <a:ext uri="{FF2B5EF4-FFF2-40B4-BE49-F238E27FC236}">
                <a16:creationId xmlns:a16="http://schemas.microsoft.com/office/drawing/2014/main" id="{1D58D39F-C8A6-19ED-9435-832E02AA77B7}"/>
              </a:ext>
            </a:extLst>
          </p:cNvPr>
          <p:cNvSpPr>
            <a:spLocks noGrp="1"/>
          </p:cNvSpPr>
          <p:nvPr/>
        </p:nvSpPr>
        <p:spPr>
          <a:xfrm>
            <a:off x="6833196" y="1227468"/>
            <a:ext cx="4280057" cy="22848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539496">
              <a:spcAft>
                <a:spcPts val="354"/>
              </a:spcAft>
            </a:pPr>
            <a:r>
              <a:rPr lang="en-US" sz="3600" dirty="0">
                <a:solidFill>
                  <a:schemeClr val="accent1">
                    <a:lumMod val="75000"/>
                  </a:schemeClr>
                </a:solidFill>
                <a:latin typeface="Gill Sans MT((Headers)"/>
              </a:rPr>
              <a:t>Experimental Results </a:t>
            </a:r>
            <a:endParaRPr lang="en-US" sz="3600" kern="1200" dirty="0">
              <a:solidFill>
                <a:schemeClr val="tx1"/>
              </a:solidFill>
              <a:latin typeface="+mj-lt"/>
              <a:ea typeface="+mj-ea"/>
              <a:cs typeface="+mj-cs"/>
            </a:endParaRPr>
          </a:p>
        </p:txBody>
      </p:sp>
      <p:sp>
        <p:nvSpPr>
          <p:cNvPr id="8" name="Rectangle 7">
            <a:extLst>
              <a:ext uri="{FF2B5EF4-FFF2-40B4-BE49-F238E27FC236}">
                <a16:creationId xmlns:a16="http://schemas.microsoft.com/office/drawing/2014/main" id="{E6B51A04-DD6B-D506-3CC3-124C742D214B}"/>
              </a:ext>
              <a:ext uri="{C183D7F6-B498-43B3-948B-1728B52AA6E4}">
                <adec:decorative xmlns:adec="http://schemas.microsoft.com/office/drawing/2017/decorative" val="1"/>
              </a:ext>
            </a:extLst>
          </p:cNvPr>
          <p:cNvSpPr/>
          <p:nvPr/>
        </p:nvSpPr>
        <p:spPr>
          <a:xfrm rot="16200000">
            <a:off x="4041221" y="1152785"/>
            <a:ext cx="1035775" cy="4182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3C549297-C1E6-F0E7-681B-D870D525A02B}"/>
              </a:ext>
              <a:ext uri="{C183D7F6-B498-43B3-948B-1728B52AA6E4}">
                <adec:decorative xmlns:adec="http://schemas.microsoft.com/office/drawing/2017/decorative" val="1"/>
              </a:ext>
            </a:extLst>
          </p:cNvPr>
          <p:cNvSpPr/>
          <p:nvPr/>
        </p:nvSpPr>
        <p:spPr>
          <a:xfrm>
            <a:off x="6743222" y="2727711"/>
            <a:ext cx="89974" cy="1032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Rounded Corners 2">
            <a:extLst>
              <a:ext uri="{FF2B5EF4-FFF2-40B4-BE49-F238E27FC236}">
                <a16:creationId xmlns:a16="http://schemas.microsoft.com/office/drawing/2014/main" id="{7C4EA1D9-42E1-6A7C-52CB-04ECB185FE12}"/>
              </a:ext>
            </a:extLst>
          </p:cNvPr>
          <p:cNvSpPr/>
          <p:nvPr/>
        </p:nvSpPr>
        <p:spPr>
          <a:xfrm>
            <a:off x="4632196" y="2816238"/>
            <a:ext cx="1683149" cy="856186"/>
          </a:xfrm>
          <a:prstGeom prst="roundRect">
            <a:avLst/>
          </a:prstGeom>
          <a:noFill/>
          <a:ln>
            <a:solidFill>
              <a:schemeClr val="tx2">
                <a:lumMod val="10000"/>
                <a:lumOff val="90000"/>
              </a:schemeClr>
            </a:solidFill>
          </a:ln>
        </p:spPr>
        <p:style>
          <a:lnRef idx="0">
            <a:scrgbClr r="0" g="0" b="0"/>
          </a:lnRef>
          <a:fillRef idx="0">
            <a:scrgbClr r="0" g="0" b="0"/>
          </a:fillRef>
          <a:effectRef idx="0">
            <a:scrgbClr r="0" g="0" b="0"/>
          </a:effectRef>
          <a:fontRef idx="minor">
            <a:schemeClr val="accent4"/>
          </a:fontRef>
        </p:style>
        <p:txBody>
          <a:bodyPr rtlCol="0" anchor="ctr"/>
          <a:lstStyle/>
          <a:p>
            <a:pPr lvl="0" algn="ctr"/>
            <a:r>
              <a:rPr lang="en-US" sz="2000" dirty="0">
                <a:solidFill>
                  <a:schemeClr val="bg1"/>
                </a:solidFill>
                <a:latin typeface="Gill Sans MT((Headers)"/>
              </a:rPr>
              <a:t>Chatbot</a:t>
            </a:r>
          </a:p>
        </p:txBody>
      </p:sp>
      <p:sp>
        <p:nvSpPr>
          <p:cNvPr id="9" name="Rectangle: Rounded Corners 8">
            <a:extLst>
              <a:ext uri="{FF2B5EF4-FFF2-40B4-BE49-F238E27FC236}">
                <a16:creationId xmlns:a16="http://schemas.microsoft.com/office/drawing/2014/main" id="{2227074B-6FED-64C7-CE7A-5B4F7F231A99}"/>
              </a:ext>
            </a:extLst>
          </p:cNvPr>
          <p:cNvSpPr/>
          <p:nvPr/>
        </p:nvSpPr>
        <p:spPr>
          <a:xfrm>
            <a:off x="2562058" y="2818350"/>
            <a:ext cx="1818944" cy="856186"/>
          </a:xfrm>
          <a:prstGeom prst="roundRect">
            <a:avLst/>
          </a:prstGeom>
          <a:noFill/>
          <a:ln>
            <a:solidFill>
              <a:schemeClr val="tx2">
                <a:lumMod val="10000"/>
                <a:lumOff val="90000"/>
              </a:schemeClr>
            </a:solidFill>
          </a:ln>
        </p:spPr>
        <p:style>
          <a:lnRef idx="0">
            <a:scrgbClr r="0" g="0" b="0"/>
          </a:lnRef>
          <a:fillRef idx="0">
            <a:scrgbClr r="0" g="0" b="0"/>
          </a:fillRef>
          <a:effectRef idx="0">
            <a:scrgbClr r="0" g="0" b="0"/>
          </a:effectRef>
          <a:fontRef idx="minor">
            <a:schemeClr val="accent4"/>
          </a:fontRef>
        </p:style>
        <p:txBody>
          <a:bodyPr rtlCol="0" anchor="ctr"/>
          <a:lstStyle/>
          <a:p>
            <a:pPr lvl="0" algn="ctr"/>
            <a:r>
              <a:rPr lang="en-US" sz="2000" dirty="0">
                <a:solidFill>
                  <a:schemeClr val="bg1"/>
                </a:solidFill>
                <a:latin typeface="Gill Sans MT((Headers)"/>
              </a:rPr>
              <a:t>Diagnosis</a:t>
            </a:r>
            <a:endParaRPr lang="en-US" sz="2000" dirty="0">
              <a:solidFill>
                <a:schemeClr val="bg1"/>
              </a:solidFill>
              <a:latin typeface="Gill Sans MT(Body)"/>
            </a:endParaRPr>
          </a:p>
        </p:txBody>
      </p:sp>
    </p:spTree>
    <p:extLst>
      <p:ext uri="{BB962C8B-B14F-4D97-AF65-F5344CB8AC3E}">
        <p14:creationId xmlns:p14="http://schemas.microsoft.com/office/powerpoint/2010/main" val="99364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81758A3-131A-564C-B7D1-E76C2A58DFCF}"/>
              </a:ext>
            </a:extLst>
          </p:cNvPr>
          <p:cNvSpPr txBox="1">
            <a:spLocks/>
          </p:cNvSpPr>
          <p:nvPr/>
        </p:nvSpPr>
        <p:spPr>
          <a:xfrm>
            <a:off x="535387" y="2248263"/>
            <a:ext cx="3768917" cy="16061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354"/>
              </a:spcAft>
            </a:pPr>
            <a:r>
              <a:rPr lang="en-US" sz="3600" dirty="0">
                <a:solidFill>
                  <a:schemeClr val="accent1">
                    <a:lumMod val="75000"/>
                  </a:schemeClr>
                </a:solidFill>
                <a:latin typeface="Gill Sans MT((Headers)"/>
              </a:rPr>
              <a:t>Diagnosis Results </a:t>
            </a:r>
            <a:br>
              <a:rPr lang="en-US" sz="3700" kern="1200" dirty="0">
                <a:solidFill>
                  <a:schemeClr val="tx1"/>
                </a:solidFill>
                <a:latin typeface="+mj-lt"/>
                <a:ea typeface="+mj-ea"/>
                <a:cs typeface="+mj-cs"/>
              </a:rPr>
            </a:br>
            <a:r>
              <a:rPr lang="en-US" sz="3700" kern="1200" dirty="0">
                <a:solidFill>
                  <a:schemeClr val="tx1"/>
                </a:solidFill>
                <a:latin typeface="+mj-lt"/>
                <a:ea typeface="+mj-ea"/>
                <a:cs typeface="+mj-cs"/>
              </a:rPr>
              <a:t>	</a:t>
            </a:r>
          </a:p>
        </p:txBody>
      </p:sp>
      <p:pic>
        <p:nvPicPr>
          <p:cNvPr id="5" name="Graphic 4" descr="Bar chart">
            <a:extLst>
              <a:ext uri="{FF2B5EF4-FFF2-40B4-BE49-F238E27FC236}">
                <a16:creationId xmlns:a16="http://schemas.microsoft.com/office/drawing/2014/main" id="{F1A79DF0-3FE7-E768-6070-0E3EB4304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82091" y="1243422"/>
            <a:ext cx="4371155" cy="4371155"/>
          </a:xfrm>
          <a:prstGeom prst="rect">
            <a:avLst/>
          </a:prstGeom>
        </p:spPr>
      </p:pic>
    </p:spTree>
    <p:extLst>
      <p:ext uri="{BB962C8B-B14F-4D97-AF65-F5344CB8AC3E}">
        <p14:creationId xmlns:p14="http://schemas.microsoft.com/office/powerpoint/2010/main" val="1177571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1574D71B-7917-4BD7-887C-1D652DB0DFC4}"/>
              </a:ext>
              <a:ext uri="{C183D7F6-B498-43B3-948B-1728B52AA6E4}">
                <adec:decorative xmlns:adec="http://schemas.microsoft.com/office/drawing/2017/decorative" val="1"/>
              </a:ext>
            </a:extLst>
          </p:cNvPr>
          <p:cNvSpPr/>
          <p:nvPr/>
        </p:nvSpPr>
        <p:spPr bwMode="white">
          <a:xfrm>
            <a:off x="0" y="317"/>
            <a:ext cx="12191999" cy="6857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2E6AFC7C-FCC4-7156-A7B2-3D3BA322EE98}"/>
              </a:ext>
            </a:extLst>
          </p:cNvPr>
          <p:cNvSpPr>
            <a:spLocks noGrp="1"/>
          </p:cNvSpPr>
          <p:nvPr/>
        </p:nvSpPr>
        <p:spPr>
          <a:xfrm>
            <a:off x="7329204" y="1559960"/>
            <a:ext cx="3990254" cy="25193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03504">
              <a:spcAft>
                <a:spcPts val="600"/>
              </a:spcAft>
            </a:pPr>
            <a:r>
              <a:rPr lang="en-US" sz="3600" kern="1200" dirty="0">
                <a:solidFill>
                  <a:schemeClr val="accent1">
                    <a:lumMod val="75000"/>
                  </a:schemeClr>
                </a:solidFill>
                <a:latin typeface="Gill Sans MT (Headings)"/>
              </a:rPr>
              <a:t>Problem Definition</a:t>
            </a:r>
            <a:br>
              <a:rPr lang="en-US" sz="3600" kern="1200" dirty="0">
                <a:solidFill>
                  <a:schemeClr val="accent1">
                    <a:lumMod val="75000"/>
                  </a:schemeClr>
                </a:solidFill>
                <a:latin typeface="Gill Sans MT (Headings)"/>
              </a:rPr>
            </a:br>
            <a:endParaRPr lang="en-US" sz="3600" kern="1200" dirty="0">
              <a:solidFill>
                <a:schemeClr val="accent1">
                  <a:lumMod val="75000"/>
                </a:schemeClr>
              </a:solidFill>
              <a:latin typeface="Gill Sans MT (Headings)"/>
            </a:endParaRP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nvSpPr>
        <p:spPr>
          <a:xfrm rot="16200000">
            <a:off x="3967519" y="1204647"/>
            <a:ext cx="1141241" cy="46081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p:nvPr/>
        </p:nvSpPr>
        <p:spPr>
          <a:xfrm>
            <a:off x="2692189" y="1286934"/>
            <a:ext cx="4069255" cy="41059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Content Placeholder 5" descr="A person touching a smart phone&#10;&#10;Description automatically generated">
            <a:extLst>
              <a:ext uri="{FF2B5EF4-FFF2-40B4-BE49-F238E27FC236}">
                <a16:creationId xmlns:a16="http://schemas.microsoft.com/office/drawing/2014/main" id="{6AEB4B2F-834E-DB4C-99C6-490422B948F9}"/>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r="426" b="2"/>
          <a:stretch/>
        </p:blipFill>
        <p:spPr>
          <a:xfrm>
            <a:off x="2861151" y="1466299"/>
            <a:ext cx="3731330" cy="3747219"/>
          </a:xfrm>
          <a:prstGeom prst="rect">
            <a:avLst/>
          </a:prstGeom>
        </p:spPr>
      </p:pic>
      <p:sp>
        <p:nvSpPr>
          <p:cNvPr id="16" name="Rectangle 15">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p:nvPr/>
        </p:nvSpPr>
        <p:spPr>
          <a:xfrm>
            <a:off x="6944648" y="2939937"/>
            <a:ext cx="99135" cy="11375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698225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F2F746-4195-D954-8EC5-DE1D88973FB6}"/>
              </a:ext>
            </a:extLst>
          </p:cNvPr>
          <p:cNvSpPr txBox="1">
            <a:spLocks/>
          </p:cNvSpPr>
          <p:nvPr/>
        </p:nvSpPr>
        <p:spPr>
          <a:xfrm>
            <a:off x="499894" y="5349935"/>
            <a:ext cx="10109199" cy="598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347"/>
              </a:spcAft>
              <a:buClrTx/>
              <a:buSzTx/>
              <a:buFontTx/>
              <a:buNone/>
              <a:tabLst/>
              <a:defRPr/>
            </a:pPr>
            <a:r>
              <a:rPr kumimoji="0" lang="en-US" sz="3600" b="0" i="0" u="none" strike="noStrike" kern="1200" cap="none" spc="0" normalizeH="0" baseline="0" noProof="0" dirty="0">
                <a:ln>
                  <a:noFill/>
                </a:ln>
                <a:solidFill>
                  <a:srgbClr val="156082"/>
                </a:solidFill>
                <a:effectLst/>
                <a:uLnTx/>
                <a:uFillTx/>
                <a:latin typeface="Aptos Display" panose="02110004020202020204"/>
                <a:ea typeface="+mj-ea"/>
                <a:cs typeface="+mj-cs"/>
              </a:rPr>
              <a:t>The Result of </a:t>
            </a:r>
            <a:r>
              <a:rPr lang="en-US" sz="3600" noProof="0" dirty="0">
                <a:solidFill>
                  <a:srgbClr val="156082"/>
                </a:solidFill>
                <a:latin typeface="Aptos Display" panose="02110004020202020204"/>
              </a:rPr>
              <a:t>D</a:t>
            </a:r>
            <a:r>
              <a:rPr kumimoji="0" lang="en-US" sz="3600" b="0" i="0" u="none" strike="noStrike" kern="1200" cap="none" spc="0" normalizeH="0" baseline="0" noProof="0" dirty="0">
                <a:ln>
                  <a:noFill/>
                </a:ln>
                <a:solidFill>
                  <a:srgbClr val="156082"/>
                </a:solidFill>
                <a:effectLst/>
                <a:uLnTx/>
                <a:uFillTx/>
                <a:latin typeface="Aptos Display" panose="02110004020202020204"/>
                <a:ea typeface="+mj-ea"/>
                <a:cs typeface="+mj-cs"/>
              </a:rPr>
              <a:t>iagnosis </a:t>
            </a:r>
            <a:r>
              <a:rPr lang="en-US" sz="3600" noProof="0" dirty="0">
                <a:solidFill>
                  <a:srgbClr val="156082"/>
                </a:solidFill>
                <a:latin typeface="Aptos Display" panose="02110004020202020204"/>
              </a:rPr>
              <a:t>C</a:t>
            </a:r>
            <a:r>
              <a:rPr kumimoji="0" lang="en-US" sz="3600" b="0" i="0" u="none" strike="noStrike" kern="1200" cap="none" spc="0" normalizeH="0" baseline="0" noProof="0" dirty="0">
                <a:ln>
                  <a:noFill/>
                </a:ln>
                <a:solidFill>
                  <a:srgbClr val="156082"/>
                </a:solidFill>
                <a:effectLst/>
                <a:uLnTx/>
                <a:uFillTx/>
                <a:latin typeface="Aptos Display" panose="02110004020202020204"/>
                <a:ea typeface="+mj-ea"/>
                <a:cs typeface="+mj-cs"/>
              </a:rPr>
              <a:t>lassification   </a:t>
            </a:r>
          </a:p>
        </p:txBody>
      </p:sp>
      <p:sp>
        <p:nvSpPr>
          <p:cNvPr id="5" name="Rectangle 4">
            <a:extLst>
              <a:ext uri="{FF2B5EF4-FFF2-40B4-BE49-F238E27FC236}">
                <a16:creationId xmlns:a16="http://schemas.microsoft.com/office/drawing/2014/main" id="{44D13094-626E-BEAC-874B-0A7F1C9A9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439025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F83A37C9-E092-415E-6173-DEF2664C9A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C3E62FD2-0C97-48CE-5041-33736FC1F344}"/>
              </a:ext>
            </a:extLst>
          </p:cNvPr>
          <p:cNvGraphicFramePr/>
          <p:nvPr>
            <p:extLst>
              <p:ext uri="{D42A27DB-BD31-4B8C-83A1-F6EECF244321}">
                <p14:modId xmlns:p14="http://schemas.microsoft.com/office/powerpoint/2010/main" val="2766950298"/>
              </p:ext>
            </p:extLst>
          </p:nvPr>
        </p:nvGraphicFramePr>
        <p:xfrm>
          <a:off x="4865417" y="617330"/>
          <a:ext cx="6943423" cy="3595318"/>
        </p:xfrm>
        <a:graphic>
          <a:graphicData uri="http://schemas.openxmlformats.org/drawingml/2006/chart">
            <c:chart xmlns:c="http://schemas.openxmlformats.org/drawingml/2006/chart" xmlns:r="http://schemas.openxmlformats.org/officeDocument/2006/relationships" r:id="rId2"/>
          </a:graphicData>
        </a:graphic>
      </p:graphicFrame>
      <p:sp>
        <p:nvSpPr>
          <p:cNvPr id="18" name="Arrow: Pentagon 17">
            <a:extLst>
              <a:ext uri="{FF2B5EF4-FFF2-40B4-BE49-F238E27FC236}">
                <a16:creationId xmlns:a16="http://schemas.microsoft.com/office/drawing/2014/main" id="{389D7ED9-28C9-F37C-B907-BBCDD0148F44}"/>
              </a:ext>
            </a:extLst>
          </p:cNvPr>
          <p:cNvSpPr/>
          <p:nvPr/>
        </p:nvSpPr>
        <p:spPr>
          <a:xfrm>
            <a:off x="334297" y="1455174"/>
            <a:ext cx="4375355" cy="1973826"/>
          </a:xfrm>
          <a:prstGeom prst="homePlate">
            <a:avLst/>
          </a:prstGeom>
          <a:solidFill>
            <a:schemeClr val="bg1"/>
          </a:solidFill>
          <a:ln>
            <a:solidFill>
              <a:schemeClr val="accent1">
                <a:lumMod val="40000"/>
                <a:lumOff val="60000"/>
              </a:schemeClr>
            </a:solid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54929" rtl="0" eaLnBrk="1" fontAlgn="auto" latinLnBrk="0" hangingPunct="1">
              <a:spcBef>
                <a:spcPct val="0"/>
              </a:spcBef>
              <a:spcAft>
                <a:spcPts val="600"/>
              </a:spcAft>
              <a:buClrTx/>
              <a:buSzTx/>
              <a:buFontTx/>
              <a:buNone/>
              <a:tabLst/>
              <a:defRPr/>
            </a:pPr>
            <a:r>
              <a:rPr kumimoji="0" lang="en-US" b="0" i="0" u="none" strike="noStrike" kern="1200" cap="none" spc="0" normalizeH="0" baseline="0" noProof="0" dirty="0">
                <a:ln>
                  <a:noFill/>
                </a:ln>
                <a:solidFill>
                  <a:schemeClr val="bg2">
                    <a:lumMod val="25000"/>
                  </a:schemeClr>
                </a:solidFill>
                <a:effectLst/>
                <a:uLnTx/>
                <a:uFillTx/>
                <a:latin typeface="Gill Sans MT(Headers)"/>
                <a:ea typeface="+mn-ea"/>
                <a:cs typeface="+mn-cs"/>
              </a:rPr>
              <a:t>Best</a:t>
            </a:r>
            <a:r>
              <a:rPr kumimoji="0" lang="en-US" b="0" i="0" u="none" strike="noStrike" kern="1200" cap="none" spc="0" normalizeH="0" noProof="0" dirty="0">
                <a:ln>
                  <a:noFill/>
                </a:ln>
                <a:solidFill>
                  <a:schemeClr val="bg2">
                    <a:lumMod val="25000"/>
                  </a:schemeClr>
                </a:solidFill>
                <a:effectLst/>
                <a:uLnTx/>
                <a:uFillTx/>
                <a:latin typeface="Gill Sans MT(Headers)"/>
                <a:ea typeface="+mn-ea"/>
                <a:cs typeface="+mn-cs"/>
              </a:rPr>
              <a:t> Result </a:t>
            </a:r>
          </a:p>
          <a:p>
            <a:pPr marL="0" marR="0" lvl="0" indent="0" algn="ctr" defTabSz="754929" rtl="0" eaLnBrk="1" fontAlgn="auto" latinLnBrk="0" hangingPunct="1">
              <a:spcBef>
                <a:spcPct val="0"/>
              </a:spcBef>
              <a:spcAft>
                <a:spcPts val="600"/>
              </a:spcAft>
              <a:buClrTx/>
              <a:buSzTx/>
              <a:buFontTx/>
              <a:buNone/>
              <a:tabLst/>
              <a:defRPr/>
            </a:pPr>
            <a:r>
              <a:rPr lang="en-GB" noProof="0" dirty="0">
                <a:solidFill>
                  <a:schemeClr val="bg2">
                    <a:lumMod val="25000"/>
                  </a:schemeClr>
                </a:solidFill>
                <a:latin typeface="Gill Sans MT(Headers)"/>
              </a:rPr>
              <a:t>Soft</a:t>
            </a:r>
            <a:r>
              <a:rPr kumimoji="0" lang="en-US" b="0" i="0" u="none" strike="noStrike" kern="1200" cap="none" spc="0" normalizeH="0" baseline="0" noProof="0" dirty="0">
                <a:ln>
                  <a:noFill/>
                </a:ln>
                <a:solidFill>
                  <a:schemeClr val="bg2">
                    <a:lumMod val="25000"/>
                  </a:schemeClr>
                </a:solidFill>
                <a:effectLst/>
                <a:uLnTx/>
                <a:uFillTx/>
                <a:latin typeface="Gill Sans MT(Headers)"/>
                <a:ea typeface="+mn-ea"/>
                <a:cs typeface="+mn-cs"/>
              </a:rPr>
              <a:t> voting</a:t>
            </a:r>
            <a:r>
              <a:rPr kumimoji="0" lang="en-US" b="0" i="0" u="none" strike="noStrike" kern="1200" cap="none" spc="0" normalizeH="0" noProof="0" dirty="0">
                <a:ln>
                  <a:noFill/>
                </a:ln>
                <a:solidFill>
                  <a:schemeClr val="bg2">
                    <a:lumMod val="25000"/>
                  </a:schemeClr>
                </a:solidFill>
                <a:effectLst/>
                <a:uLnTx/>
                <a:uFillTx/>
                <a:latin typeface="Gill Sans MT(Headers)"/>
                <a:ea typeface="+mn-ea"/>
                <a:cs typeface="+mn-cs"/>
              </a:rPr>
              <a:t> using models</a:t>
            </a:r>
          </a:p>
          <a:p>
            <a:pPr marL="0" marR="0" lvl="0" indent="0" algn="ctr" defTabSz="754929" rtl="0" eaLnBrk="1" fontAlgn="auto" latinLnBrk="0" hangingPunct="1">
              <a:spcBef>
                <a:spcPct val="0"/>
              </a:spcBef>
              <a:spcAft>
                <a:spcPts val="600"/>
              </a:spcAft>
              <a:buClrTx/>
              <a:buSzTx/>
              <a:buFontTx/>
              <a:buNone/>
              <a:tabLst/>
              <a:defRPr/>
            </a:pPr>
            <a:r>
              <a:rPr kumimoji="0" lang="en-US" b="0" i="0" u="none" strike="noStrike" kern="1200" cap="none" spc="0" normalizeH="0" noProof="0" dirty="0">
                <a:ln>
                  <a:noFill/>
                </a:ln>
                <a:solidFill>
                  <a:schemeClr val="bg2">
                    <a:lumMod val="25000"/>
                  </a:schemeClr>
                </a:solidFill>
                <a:effectLst/>
                <a:uLnTx/>
                <a:uFillTx/>
                <a:latin typeface="Gill Sans MT(Headers)"/>
                <a:ea typeface="+mn-ea"/>
                <a:cs typeface="+mn-cs"/>
              </a:rPr>
              <a:t> (Random forest , Decision tree, SVM) </a:t>
            </a:r>
          </a:p>
          <a:p>
            <a:pPr algn="ctr"/>
            <a:endParaRPr lang="en-US" dirty="0">
              <a:solidFill>
                <a:schemeClr val="bg2">
                  <a:lumMod val="25000"/>
                </a:schemeClr>
              </a:solidFill>
            </a:endParaRPr>
          </a:p>
        </p:txBody>
      </p:sp>
    </p:spTree>
    <p:extLst>
      <p:ext uri="{BB962C8B-B14F-4D97-AF65-F5344CB8AC3E}">
        <p14:creationId xmlns:p14="http://schemas.microsoft.com/office/powerpoint/2010/main" val="383048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50"/>
                                        <p:tgtEl>
                                          <p:spTgt spid="18"/>
                                        </p:tgtEl>
                                      </p:cBhvr>
                                    </p:animEffect>
                                    <p:anim calcmode="lin" valueType="num">
                                      <p:cBhvr>
                                        <p:cTn id="15" dur="250" fill="hold"/>
                                        <p:tgtEl>
                                          <p:spTgt spid="18"/>
                                        </p:tgtEl>
                                        <p:attrNameLst>
                                          <p:attrName>ppt_x</p:attrName>
                                        </p:attrNameLst>
                                      </p:cBhvr>
                                      <p:tavLst>
                                        <p:tav tm="0">
                                          <p:val>
                                            <p:strVal val="#ppt_x"/>
                                          </p:val>
                                        </p:tav>
                                        <p:tav tm="100000">
                                          <p:val>
                                            <p:strVal val="#ppt_x"/>
                                          </p:val>
                                        </p:tav>
                                      </p:tavLst>
                                    </p:anim>
                                    <p:anim calcmode="lin" valueType="num">
                                      <p:cBhvr>
                                        <p:cTn id="16" dur="2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itle 3">
            <a:extLst>
              <a:ext uri="{FF2B5EF4-FFF2-40B4-BE49-F238E27FC236}">
                <a16:creationId xmlns:a16="http://schemas.microsoft.com/office/drawing/2014/main" id="{4C9F6A16-E90D-0829-F666-273259F8D5FF}"/>
              </a:ext>
            </a:extLst>
          </p:cNvPr>
          <p:cNvSpPr txBox="1">
            <a:spLocks/>
          </p:cNvSpPr>
          <p:nvPr/>
        </p:nvSpPr>
        <p:spPr>
          <a:xfrm>
            <a:off x="142022" y="108155"/>
            <a:ext cx="7793110"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354"/>
              </a:spcAft>
            </a:pPr>
            <a:r>
              <a:rPr lang="en-US" sz="3600">
                <a:solidFill>
                  <a:schemeClr val="accent1">
                    <a:lumMod val="75000"/>
                  </a:schemeClr>
                </a:solidFill>
                <a:latin typeface="Gill Sans MT((Headers)"/>
              </a:rPr>
              <a:t>Chatbot Results</a:t>
            </a:r>
          </a:p>
          <a:p>
            <a:pPr>
              <a:spcAft>
                <a:spcPts val="354"/>
              </a:spcAft>
            </a:pPr>
            <a:endParaRPr lang="en-US" sz="3600" kern="1200">
              <a:solidFill>
                <a:schemeClr val="accent1">
                  <a:lumMod val="75000"/>
                </a:schemeClr>
              </a:solidFill>
              <a:latin typeface="Gill Sans MT((Headers)"/>
            </a:endParaRPr>
          </a:p>
          <a:p>
            <a:pPr>
              <a:spcAft>
                <a:spcPts val="354"/>
              </a:spcAft>
            </a:pPr>
            <a:endParaRPr lang="en-US" sz="3600">
              <a:solidFill>
                <a:schemeClr val="accent1">
                  <a:lumMod val="75000"/>
                </a:schemeClr>
              </a:solidFill>
              <a:latin typeface="Gill Sans MT((Headers)"/>
            </a:endParaRPr>
          </a:p>
          <a:p>
            <a:pPr>
              <a:spcAft>
                <a:spcPts val="354"/>
              </a:spcAft>
            </a:pPr>
            <a:endParaRPr lang="en-US" sz="3600" kern="1200">
              <a:solidFill>
                <a:schemeClr val="accent1">
                  <a:lumMod val="75000"/>
                </a:schemeClr>
              </a:solidFill>
              <a:latin typeface="Gill Sans MT((Headers)"/>
            </a:endParaRPr>
          </a:p>
          <a:p>
            <a:pPr>
              <a:spcAft>
                <a:spcPts val="354"/>
              </a:spcAft>
            </a:pPr>
            <a:endParaRPr lang="en-US" sz="3600">
              <a:solidFill>
                <a:schemeClr val="accent1">
                  <a:lumMod val="75000"/>
                </a:schemeClr>
              </a:solidFill>
              <a:latin typeface="Gill Sans MT((Headers)"/>
            </a:endParaRPr>
          </a:p>
          <a:p>
            <a:pPr>
              <a:spcAft>
                <a:spcPts val="354"/>
              </a:spcAft>
            </a:pPr>
            <a:endParaRPr lang="en-US" sz="3600" kern="1200">
              <a:solidFill>
                <a:schemeClr val="accent1">
                  <a:lumMod val="75000"/>
                </a:schemeClr>
              </a:solidFill>
              <a:latin typeface="Gill Sans MT((Headers)"/>
            </a:endParaRPr>
          </a:p>
          <a:p>
            <a:pPr>
              <a:spcAft>
                <a:spcPts val="354"/>
              </a:spcAft>
            </a:pPr>
            <a:endParaRPr lang="en-US" sz="1600" kern="1200" dirty="0">
              <a:solidFill>
                <a:schemeClr val="tx1"/>
              </a:solidFill>
            </a:endParaRPr>
          </a:p>
        </p:txBody>
      </p:sp>
      <p:pic>
        <p:nvPicPr>
          <p:cNvPr id="11" name="Graphic 10" descr="Bar chart">
            <a:extLst>
              <a:ext uri="{FF2B5EF4-FFF2-40B4-BE49-F238E27FC236}">
                <a16:creationId xmlns:a16="http://schemas.microsoft.com/office/drawing/2014/main" id="{D678DA02-D67F-82EE-7C8D-62D3DF28D4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253" y="957860"/>
            <a:ext cx="4942280" cy="4942280"/>
          </a:xfrm>
          <a:prstGeom prst="rect">
            <a:avLst/>
          </a:prstGeom>
        </p:spPr>
      </p:pic>
      <p:sp>
        <p:nvSpPr>
          <p:cNvPr id="3" name="TextBox 2">
            <a:extLst>
              <a:ext uri="{FF2B5EF4-FFF2-40B4-BE49-F238E27FC236}">
                <a16:creationId xmlns:a16="http://schemas.microsoft.com/office/drawing/2014/main" id="{4B28755A-7056-DE70-F246-A1AB8F7FAA4A}"/>
              </a:ext>
            </a:extLst>
          </p:cNvPr>
          <p:cNvSpPr txBox="1"/>
          <p:nvPr/>
        </p:nvSpPr>
        <p:spPr>
          <a:xfrm>
            <a:off x="0" y="2623870"/>
            <a:ext cx="5962785" cy="1672253"/>
          </a:xfrm>
          <a:prstGeom prst="rect">
            <a:avLst/>
          </a:prstGeom>
          <a:noFill/>
        </p:spPr>
        <p:txBody>
          <a:bodyPr wrap="square">
            <a:spAutoFit/>
          </a:bodyPr>
          <a:lstStyle/>
          <a:p>
            <a:pPr marL="285750" indent="-285750">
              <a:spcAft>
                <a:spcPts val="354"/>
              </a:spcAft>
              <a:buFont typeface="Wingdings" panose="05000000000000000000" pitchFamily="2" charset="2"/>
              <a:buChar char="Ø"/>
            </a:pPr>
            <a:r>
              <a:rPr lang="en-US" sz="2400" dirty="0">
                <a:solidFill>
                  <a:schemeClr val="tx2"/>
                </a:solidFill>
              </a:rPr>
              <a:t>All Unbalanced Data</a:t>
            </a:r>
          </a:p>
          <a:p>
            <a:pPr marL="285750" indent="-285750">
              <a:spcAft>
                <a:spcPts val="354"/>
              </a:spcAft>
              <a:buFont typeface="Wingdings" panose="05000000000000000000" pitchFamily="2" charset="2"/>
              <a:buChar char="Ø"/>
            </a:pPr>
            <a:r>
              <a:rPr lang="en-US" sz="2400" dirty="0">
                <a:solidFill>
                  <a:schemeClr val="tx2"/>
                </a:solidFill>
              </a:rPr>
              <a:t>All Balanced Data</a:t>
            </a:r>
          </a:p>
          <a:p>
            <a:pPr marL="285750" indent="-285750">
              <a:spcAft>
                <a:spcPts val="354"/>
              </a:spcAft>
              <a:buFont typeface="Wingdings" panose="05000000000000000000" pitchFamily="2" charset="2"/>
              <a:buChar char="Ø"/>
            </a:pPr>
            <a:r>
              <a:rPr lang="en-US" sz="2400" dirty="0">
                <a:solidFill>
                  <a:schemeClr val="tx2"/>
                </a:solidFill>
              </a:rPr>
              <a:t>Combine pre-classification &amp;  Text Generation 	</a:t>
            </a:r>
          </a:p>
        </p:txBody>
      </p:sp>
    </p:spTree>
    <p:extLst>
      <p:ext uri="{BB962C8B-B14F-4D97-AF65-F5344CB8AC3E}">
        <p14:creationId xmlns:p14="http://schemas.microsoft.com/office/powerpoint/2010/main" val="129684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8070D4-8F96-2763-77B2-ADCA994A3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3A48E511-54EB-4F35-3368-BB32EF30B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D103483-A577-12BF-B442-CFE0FD1A2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5DB970-1E69-5D3B-3827-16D74E4CB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898494F8-202A-9411-D9AD-6C0962FE7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Isosceles Triangle 6">
            <a:extLst>
              <a:ext uri="{FF2B5EF4-FFF2-40B4-BE49-F238E27FC236}">
                <a16:creationId xmlns:a16="http://schemas.microsoft.com/office/drawing/2014/main" id="{DDBC1CE9-511D-FA13-62D1-2CBE59DC3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A43D1D54-DD18-A4BE-779E-C9943BAA5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93DD78AD-1673-F0E7-B0B3-DCDD2DEDAACF}"/>
              </a:ext>
            </a:extLst>
          </p:cNvPr>
          <p:cNvGraphicFramePr/>
          <p:nvPr>
            <p:extLst>
              <p:ext uri="{D42A27DB-BD31-4B8C-83A1-F6EECF244321}">
                <p14:modId xmlns:p14="http://schemas.microsoft.com/office/powerpoint/2010/main" val="1378889803"/>
              </p:ext>
            </p:extLst>
          </p:nvPr>
        </p:nvGraphicFramePr>
        <p:xfrm>
          <a:off x="1049483" y="1736859"/>
          <a:ext cx="10442862" cy="4739208"/>
        </p:xfrm>
        <a:graphic>
          <a:graphicData uri="http://schemas.openxmlformats.org/drawingml/2006/chart">
            <c:chart xmlns:c="http://schemas.openxmlformats.org/drawingml/2006/chart" xmlns:r="http://schemas.openxmlformats.org/officeDocument/2006/relationships" r:id="rId2"/>
          </a:graphicData>
        </a:graphic>
      </p:graphicFrame>
      <p:sp>
        <p:nvSpPr>
          <p:cNvPr id="11" name="Speech Bubble: Rectangle with Corners Rounded 10">
            <a:extLst>
              <a:ext uri="{FF2B5EF4-FFF2-40B4-BE49-F238E27FC236}">
                <a16:creationId xmlns:a16="http://schemas.microsoft.com/office/drawing/2014/main" id="{22518516-D209-559B-76F2-19B55771F9AA}"/>
              </a:ext>
            </a:extLst>
          </p:cNvPr>
          <p:cNvSpPr/>
          <p:nvPr/>
        </p:nvSpPr>
        <p:spPr>
          <a:xfrm>
            <a:off x="8723600" y="1686473"/>
            <a:ext cx="2909065" cy="540579"/>
          </a:xfrm>
          <a:prstGeom prst="wedgeRoundRectCallout">
            <a:avLst>
              <a:gd name="adj1" fmla="val -59144"/>
              <a:gd name="adj2" fmla="val -25453"/>
              <a:gd name="adj3" fmla="val 16667"/>
            </a:avLst>
          </a:prstGeom>
          <a:solidFill>
            <a:srgbClr val="99BED7"/>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342900" lvl="0" indent="-342900">
              <a:buFont typeface="Courier New" panose="02070309020205020404" pitchFamily="49" charset="0"/>
              <a:buChar char="o"/>
            </a:pPr>
            <a:endParaRPr lang="en-US" sz="1600" dirty="0">
              <a:solidFill>
                <a:schemeClr val="bg1"/>
              </a:solidFill>
              <a:latin typeface="Gill Sans MT((Headers)"/>
            </a:endParaRPr>
          </a:p>
          <a:p>
            <a:r>
              <a:rPr lang="en-US" sz="1600" dirty="0">
                <a:solidFill>
                  <a:schemeClr val="bg1"/>
                </a:solidFill>
                <a:latin typeface="Gill Sans MT((Headers)"/>
              </a:rPr>
              <a:t>18 words as a maximum length</a:t>
            </a:r>
          </a:p>
          <a:p>
            <a:pPr marL="342900" lvl="0" indent="-342900">
              <a:buFont typeface="Courier New" panose="02070309020205020404" pitchFamily="49" charset="0"/>
              <a:buChar char="o"/>
            </a:pPr>
            <a:endParaRPr lang="en-US" sz="2400" dirty="0">
              <a:solidFill>
                <a:srgbClr val="156082">
                  <a:lumMod val="75000"/>
                </a:srgbClr>
              </a:solidFill>
              <a:latin typeface="Gill Sans MT((Headers)"/>
            </a:endParaRPr>
          </a:p>
        </p:txBody>
      </p:sp>
      <p:sp>
        <p:nvSpPr>
          <p:cNvPr id="12" name="TextBox 11">
            <a:extLst>
              <a:ext uri="{FF2B5EF4-FFF2-40B4-BE49-F238E27FC236}">
                <a16:creationId xmlns:a16="http://schemas.microsoft.com/office/drawing/2014/main" id="{73FAAAE7-23FF-F375-198C-9D7AC31C77D0}"/>
              </a:ext>
            </a:extLst>
          </p:cNvPr>
          <p:cNvSpPr txBox="1"/>
          <p:nvPr/>
        </p:nvSpPr>
        <p:spPr>
          <a:xfrm>
            <a:off x="253386" y="598542"/>
            <a:ext cx="7758145" cy="646331"/>
          </a:xfrm>
          <a:prstGeom prst="rect">
            <a:avLst/>
          </a:prstGeom>
          <a:noFill/>
        </p:spPr>
        <p:txBody>
          <a:bodyPr wrap="square" rtlCol="0">
            <a:spAutoFit/>
          </a:bodyPr>
          <a:lstStyle>
            <a:defPPr>
              <a:defRPr lang="en-US"/>
            </a:defPPr>
            <a:lvl1pPr lvl="0" algn="ctr">
              <a:defRPr sz="3600">
                <a:solidFill>
                  <a:schemeClr val="accent1">
                    <a:lumMod val="75000"/>
                  </a:schemeClr>
                </a:solidFill>
                <a:latin typeface="Gill Sans MT((Headers)"/>
                <a:ea typeface="+mj-ea"/>
                <a:cs typeface="+mj-cs"/>
              </a:defRPr>
            </a:lvl1pPr>
          </a:lstStyle>
          <a:p>
            <a:r>
              <a:rPr lang="en-US" dirty="0"/>
              <a:t>MAQA Unbalanced Data</a:t>
            </a:r>
          </a:p>
        </p:txBody>
      </p:sp>
      <p:sp>
        <p:nvSpPr>
          <p:cNvPr id="13" name="Rectangle: Rounded Corners 12">
            <a:extLst>
              <a:ext uri="{FF2B5EF4-FFF2-40B4-BE49-F238E27FC236}">
                <a16:creationId xmlns:a16="http://schemas.microsoft.com/office/drawing/2014/main" id="{82C8DB3F-CD62-B536-2AA1-064BE983C0E6}"/>
              </a:ext>
            </a:extLst>
          </p:cNvPr>
          <p:cNvSpPr/>
          <p:nvPr/>
        </p:nvSpPr>
        <p:spPr>
          <a:xfrm>
            <a:off x="8700315" y="2526311"/>
            <a:ext cx="1928356" cy="3673688"/>
          </a:xfrm>
          <a:prstGeom prst="roundRect">
            <a:avLst/>
          </a:prstGeom>
          <a:noFill/>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4377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B5AF33-2420-EAB4-4C5A-2DC45A1F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5" name="Freeform: Shape 4">
            <a:extLst>
              <a:ext uri="{FF2B5EF4-FFF2-40B4-BE49-F238E27FC236}">
                <a16:creationId xmlns:a16="http://schemas.microsoft.com/office/drawing/2014/main" id="{ED95859F-684D-BE73-BFF9-DEFADCC87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7CCFCC7C-84D0-AEFC-032F-52A07E534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E2CDFDC0-88DE-FDF1-0B9C-B9E89F9A5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Freeform: Shape 7">
            <a:extLst>
              <a:ext uri="{FF2B5EF4-FFF2-40B4-BE49-F238E27FC236}">
                <a16:creationId xmlns:a16="http://schemas.microsoft.com/office/drawing/2014/main" id="{91D6FD29-B758-0FA7-2C6A-737CCFA533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Isosceles Triangle 8">
            <a:extLst>
              <a:ext uri="{FF2B5EF4-FFF2-40B4-BE49-F238E27FC236}">
                <a16:creationId xmlns:a16="http://schemas.microsoft.com/office/drawing/2014/main" id="{A9B211B6-2509-6682-4D65-B6846222E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Isosceles Triangle 9">
            <a:extLst>
              <a:ext uri="{FF2B5EF4-FFF2-40B4-BE49-F238E27FC236}">
                <a16:creationId xmlns:a16="http://schemas.microsoft.com/office/drawing/2014/main" id="{2C3CC153-72C2-24E7-A3B9-CB8BEADA4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6BEBA83E-75CC-D5DE-C3FE-540E4AB7F11E}"/>
              </a:ext>
            </a:extLst>
          </p:cNvPr>
          <p:cNvSpPr txBox="1"/>
          <p:nvPr/>
        </p:nvSpPr>
        <p:spPr>
          <a:xfrm>
            <a:off x="1096747" y="1242813"/>
            <a:ext cx="10207564" cy="707886"/>
          </a:xfrm>
          <a:prstGeom prst="rect">
            <a:avLst/>
          </a:prstGeom>
          <a:noFill/>
        </p:spPr>
        <p:txBody>
          <a:bodyPr wrap="square" rtlCol="0">
            <a:spAutoFit/>
          </a:bodyPr>
          <a:lstStyle/>
          <a:p>
            <a:pPr marL="285750" lvl="0" indent="-285750">
              <a:buClr>
                <a:schemeClr val="accent1">
                  <a:lumMod val="60000"/>
                  <a:lumOff val="40000"/>
                </a:schemeClr>
              </a:buClr>
              <a:buFont typeface="Courier New" panose="02070309020205020404" pitchFamily="49" charset="0"/>
              <a:buChar char="o"/>
            </a:pPr>
            <a:r>
              <a:rPr lang="en-US" sz="2000" dirty="0"/>
              <a:t>We run Transformer and Fine Tuning.</a:t>
            </a:r>
          </a:p>
          <a:p>
            <a:pPr marL="285750" indent="-285750">
              <a:buClr>
                <a:schemeClr val="accent1">
                  <a:lumMod val="60000"/>
                  <a:lumOff val="40000"/>
                </a:schemeClr>
              </a:buClr>
              <a:buFont typeface="Courier New" panose="02070309020205020404" pitchFamily="49" charset="0"/>
              <a:buChar char="o"/>
            </a:pPr>
            <a:r>
              <a:rPr lang="en-US" sz="2000" dirty="0"/>
              <a:t>We get maximum similarity </a:t>
            </a:r>
            <a:r>
              <a:rPr lang="en-US" sz="2000" dirty="0">
                <a:latin typeface="Gill Sans MT(Body)"/>
              </a:rPr>
              <a:t>96.2</a:t>
            </a:r>
            <a:r>
              <a:rPr lang="ar-EG" sz="2000" b="1" dirty="0">
                <a:solidFill>
                  <a:schemeClr val="bg2">
                    <a:lumMod val="10000"/>
                  </a:schemeClr>
                </a:solidFill>
                <a:latin typeface="Gill Sans MT(Body)"/>
              </a:rPr>
              <a:t> %</a:t>
            </a:r>
            <a:r>
              <a:rPr lang="en-US" sz="2000" dirty="0">
                <a:latin typeface="Gill Sans MT(Body)"/>
              </a:rPr>
              <a:t> and </a:t>
            </a:r>
            <a:r>
              <a:rPr lang="en-US" sz="2000" dirty="0"/>
              <a:t>blue </a:t>
            </a:r>
            <a:r>
              <a:rPr lang="en-US" sz="2000" dirty="0">
                <a:latin typeface="Gill Sans MT(Body)"/>
              </a:rPr>
              <a:t>63</a:t>
            </a:r>
            <a:r>
              <a:rPr lang="ar-EG" sz="2000" b="1" dirty="0">
                <a:solidFill>
                  <a:schemeClr val="bg2">
                    <a:lumMod val="10000"/>
                  </a:schemeClr>
                </a:solidFill>
                <a:latin typeface="Gill Sans MT(Body)"/>
              </a:rPr>
              <a:t> %</a:t>
            </a:r>
            <a:endParaRPr lang="en-US" sz="2000" dirty="0">
              <a:solidFill>
                <a:schemeClr val="accent1">
                  <a:lumMod val="75000"/>
                </a:schemeClr>
              </a:solidFill>
              <a:latin typeface="Gill Sans MT((Headers)"/>
              <a:ea typeface="+mj-ea"/>
              <a:cs typeface="+mj-cs"/>
            </a:endParaRPr>
          </a:p>
        </p:txBody>
      </p:sp>
      <p:graphicFrame>
        <p:nvGraphicFramePr>
          <p:cNvPr id="13" name="Table 12">
            <a:extLst>
              <a:ext uri="{FF2B5EF4-FFF2-40B4-BE49-F238E27FC236}">
                <a16:creationId xmlns:a16="http://schemas.microsoft.com/office/drawing/2014/main" id="{85F325F9-8109-6ABF-E572-4025D03E4E11}"/>
              </a:ext>
            </a:extLst>
          </p:cNvPr>
          <p:cNvGraphicFramePr>
            <a:graphicFrameLocks noGrp="1"/>
          </p:cNvGraphicFramePr>
          <p:nvPr>
            <p:extLst>
              <p:ext uri="{D42A27DB-BD31-4B8C-83A1-F6EECF244321}">
                <p14:modId xmlns:p14="http://schemas.microsoft.com/office/powerpoint/2010/main" val="2417150349"/>
              </p:ext>
            </p:extLst>
          </p:nvPr>
        </p:nvGraphicFramePr>
        <p:xfrm>
          <a:off x="1054002" y="1997634"/>
          <a:ext cx="10843657" cy="1626022"/>
        </p:xfrm>
        <a:graphic>
          <a:graphicData uri="http://schemas.openxmlformats.org/drawingml/2006/table">
            <a:tbl>
              <a:tblPr firstRow="1" bandRow="1">
                <a:tableStyleId>{69012ECD-51FC-41F1-AA8D-1B2483CD663E}</a:tableStyleId>
              </a:tblPr>
              <a:tblGrid>
                <a:gridCol w="3944093">
                  <a:extLst>
                    <a:ext uri="{9D8B030D-6E8A-4147-A177-3AD203B41FA5}">
                      <a16:colId xmlns:a16="http://schemas.microsoft.com/office/drawing/2014/main" val="3429039829"/>
                    </a:ext>
                  </a:extLst>
                </a:gridCol>
                <a:gridCol w="3636818">
                  <a:extLst>
                    <a:ext uri="{9D8B030D-6E8A-4147-A177-3AD203B41FA5}">
                      <a16:colId xmlns:a16="http://schemas.microsoft.com/office/drawing/2014/main" val="4048956611"/>
                    </a:ext>
                  </a:extLst>
                </a:gridCol>
                <a:gridCol w="3262746">
                  <a:extLst>
                    <a:ext uri="{9D8B030D-6E8A-4147-A177-3AD203B41FA5}">
                      <a16:colId xmlns:a16="http://schemas.microsoft.com/office/drawing/2014/main" val="2916095859"/>
                    </a:ext>
                  </a:extLst>
                </a:gridCol>
              </a:tblGrid>
              <a:tr h="409762">
                <a:tc>
                  <a:txBody>
                    <a:bodyPr/>
                    <a:lstStyle/>
                    <a:p>
                      <a:pPr algn="ctr"/>
                      <a:r>
                        <a:rPr lang="en-US" sz="2000" dirty="0">
                          <a:solidFill>
                            <a:schemeClr val="bg1"/>
                          </a:solidFill>
                          <a:latin typeface="Gill Sans MT (Headings)"/>
                        </a:rPr>
                        <a:t>Experiment</a:t>
                      </a:r>
                      <a:endParaRPr lang="en-US" sz="2000" b="1" kern="1200" dirty="0">
                        <a:solidFill>
                          <a:schemeClr val="bg1"/>
                        </a:solidFill>
                        <a:latin typeface="Gill Sans MT" panose="020B0502020104020203" pitchFamily="34" charset="0"/>
                        <a:ea typeface="+mn-ea"/>
                        <a:cs typeface="+mn-cs"/>
                      </a:endParaRP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2000" dirty="0"/>
                        <a:t>Transformer</a:t>
                      </a:r>
                      <a:endParaRPr lang="en-US" sz="2000" dirty="0">
                        <a:latin typeface="Gill Sans MT" panose="020B0502020104020203" pitchFamily="34" charset="0"/>
                      </a:endParaRPr>
                    </a:p>
                  </a:txBody>
                  <a:tcPr marL="167640" marR="167640" marT="83820" marB="83820">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2000" dirty="0"/>
                        <a:t>Fine Tuning</a:t>
                      </a:r>
                      <a:endParaRPr lang="en-US" sz="2000" dirty="0">
                        <a:latin typeface="Gill Sans MT" panose="020B0502020104020203" pitchFamily="34" charset="0"/>
                      </a:endParaRPr>
                    </a:p>
                  </a:txBody>
                  <a:tcPr marL="167640" marR="167640" marT="83820" marB="83820">
                    <a:lnL>
                      <a:noFill/>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extLst>
                  <a:ext uri="{0D108BD9-81ED-4DB2-BD59-A6C34878D82A}">
                    <a16:rowId xmlns:a16="http://schemas.microsoft.com/office/drawing/2014/main" val="2373176258"/>
                  </a:ext>
                </a:extLst>
              </a:tr>
              <a:tr h="11535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Gill Sans MT (Body)"/>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Gill Sans MT (Body)"/>
                        </a:rPr>
                        <a:t>Balanced Data</a:t>
                      </a: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lvl="2" indent="0" algn="ctr" defTabSz="800100">
                        <a:lnSpc>
                          <a:spcPct val="90000"/>
                        </a:lnSpc>
                        <a:spcBef>
                          <a:spcPct val="0"/>
                        </a:spcBef>
                        <a:spcAft>
                          <a:spcPct val="15000"/>
                        </a:spcAft>
                        <a:buFont typeface="Arial" panose="020B0604020202020204" pitchFamily="34" charset="0"/>
                        <a:buNone/>
                      </a:pPr>
                      <a:endParaRPr lang="en-US" sz="1600" dirty="0">
                        <a:solidFill>
                          <a:prstClr val="black">
                            <a:hueOff val="0"/>
                            <a:satOff val="0"/>
                            <a:lumOff val="0"/>
                            <a:alphaOff val="0"/>
                          </a:prstClr>
                        </a:solidFill>
                        <a:latin typeface="Gill Sans MT (Body)"/>
                      </a:endParaRPr>
                    </a:p>
                  </a:txBody>
                  <a:tcPr marL="167640" marR="167640" marT="83820" marB="83820">
                    <a:lnL>
                      <a:noFill/>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dk1"/>
                        </a:solidFill>
                        <a:latin typeface="+mn-lt"/>
                        <a:ea typeface="+mn-ea"/>
                        <a:cs typeface="+mn-cs"/>
                      </a:endParaRPr>
                    </a:p>
                  </a:txBody>
                  <a:tcPr marL="167640" marR="167640" marT="83820" marB="83820" anchor="ctr">
                    <a:lnL>
                      <a:noFill/>
                    </a:lnL>
                    <a:lnR w="12700" cap="flat" cmpd="sng" algn="ctr">
                      <a:noFill/>
                      <a:prstDash val="solid"/>
                      <a:miter lim="800000"/>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500647"/>
                  </a:ext>
                </a:extLst>
              </a:tr>
            </a:tbl>
          </a:graphicData>
        </a:graphic>
      </p:graphicFrame>
      <p:sp>
        <p:nvSpPr>
          <p:cNvPr id="14" name="TextBox 13">
            <a:extLst>
              <a:ext uri="{FF2B5EF4-FFF2-40B4-BE49-F238E27FC236}">
                <a16:creationId xmlns:a16="http://schemas.microsoft.com/office/drawing/2014/main" id="{00CF9443-528B-F7A7-4B0D-1E10B0A66DE7}"/>
              </a:ext>
            </a:extLst>
          </p:cNvPr>
          <p:cNvSpPr txBox="1"/>
          <p:nvPr/>
        </p:nvSpPr>
        <p:spPr>
          <a:xfrm>
            <a:off x="8735175" y="2852397"/>
            <a:ext cx="1242936" cy="369332"/>
          </a:xfrm>
          <a:prstGeom prst="rect">
            <a:avLst/>
          </a:prstGeom>
          <a:noFill/>
        </p:spPr>
        <p:txBody>
          <a:bodyPr wrap="square" rtlCol="0">
            <a:spAutoFit/>
          </a:bodyPr>
          <a:lstStyle/>
          <a:p>
            <a:pPr lvl="0" algn="ctr">
              <a:defRPr/>
            </a:pPr>
            <a:r>
              <a:rPr lang="en-US" dirty="0">
                <a:latin typeface="Gill Sans MT(Body)"/>
              </a:rPr>
              <a:t>Bleu: 63</a:t>
            </a:r>
            <a:r>
              <a:rPr lang="ar-EG" b="1" dirty="0">
                <a:solidFill>
                  <a:schemeClr val="bg2">
                    <a:lumMod val="10000"/>
                  </a:schemeClr>
                </a:solidFill>
                <a:latin typeface="Gill Sans MT(Body)"/>
              </a:rPr>
              <a:t> %</a:t>
            </a:r>
            <a:endParaRPr lang="en-US" dirty="0">
              <a:latin typeface="Gill Sans MT(Body)"/>
            </a:endParaRPr>
          </a:p>
        </p:txBody>
      </p:sp>
      <p:sp>
        <p:nvSpPr>
          <p:cNvPr id="15" name="TextBox 14">
            <a:extLst>
              <a:ext uri="{FF2B5EF4-FFF2-40B4-BE49-F238E27FC236}">
                <a16:creationId xmlns:a16="http://schemas.microsoft.com/office/drawing/2014/main" id="{A3503A6C-0308-C694-2C25-3E97CBB421B5}"/>
              </a:ext>
            </a:extLst>
          </p:cNvPr>
          <p:cNvSpPr txBox="1"/>
          <p:nvPr/>
        </p:nvSpPr>
        <p:spPr>
          <a:xfrm>
            <a:off x="8656712" y="2537217"/>
            <a:ext cx="1943148" cy="369332"/>
          </a:xfrm>
          <a:prstGeom prst="rect">
            <a:avLst/>
          </a:prstGeom>
          <a:noFill/>
        </p:spPr>
        <p:txBody>
          <a:bodyPr wrap="square" rtlCol="0">
            <a:spAutoFit/>
          </a:bodyPr>
          <a:lstStyle/>
          <a:p>
            <a:pPr lvl="0" algn="ctr">
              <a:defRPr/>
            </a:pPr>
            <a:r>
              <a:rPr lang="en-US" dirty="0">
                <a:latin typeface="Gill Sans MT(Body)"/>
              </a:rPr>
              <a:t>Similarity :96.2</a:t>
            </a:r>
            <a:r>
              <a:rPr lang="ar-EG" b="1" dirty="0">
                <a:solidFill>
                  <a:schemeClr val="bg2">
                    <a:lumMod val="10000"/>
                  </a:schemeClr>
                </a:solidFill>
                <a:latin typeface="Gill Sans MT(Body)"/>
              </a:rPr>
              <a:t> %</a:t>
            </a:r>
            <a:endParaRPr lang="en-US" dirty="0">
              <a:latin typeface="Gill Sans MT(Body)"/>
            </a:endParaRPr>
          </a:p>
        </p:txBody>
      </p:sp>
      <p:sp>
        <p:nvSpPr>
          <p:cNvPr id="16" name="TextBox 15">
            <a:extLst>
              <a:ext uri="{FF2B5EF4-FFF2-40B4-BE49-F238E27FC236}">
                <a16:creationId xmlns:a16="http://schemas.microsoft.com/office/drawing/2014/main" id="{EC5D416F-4B7B-18BB-A162-C2C11E5112AB}"/>
              </a:ext>
            </a:extLst>
          </p:cNvPr>
          <p:cNvSpPr txBox="1"/>
          <p:nvPr/>
        </p:nvSpPr>
        <p:spPr>
          <a:xfrm>
            <a:off x="5474532" y="2874286"/>
            <a:ext cx="1242936" cy="369332"/>
          </a:xfrm>
          <a:prstGeom prst="rect">
            <a:avLst/>
          </a:prstGeom>
          <a:noFill/>
        </p:spPr>
        <p:txBody>
          <a:bodyPr wrap="square" rtlCol="0">
            <a:spAutoFit/>
          </a:bodyPr>
          <a:lstStyle/>
          <a:p>
            <a:pPr lvl="0" algn="ctr">
              <a:defRPr/>
            </a:pPr>
            <a:r>
              <a:rPr lang="en-US" dirty="0">
                <a:latin typeface="Gill Sans MT(Body)"/>
              </a:rPr>
              <a:t>Bleu: 62</a:t>
            </a:r>
            <a:r>
              <a:rPr lang="ar-EG" b="1" dirty="0">
                <a:solidFill>
                  <a:schemeClr val="bg2">
                    <a:lumMod val="10000"/>
                  </a:schemeClr>
                </a:solidFill>
                <a:latin typeface="Gill Sans MT(Body)"/>
              </a:rPr>
              <a:t> %</a:t>
            </a:r>
            <a:endParaRPr lang="en-US" dirty="0">
              <a:latin typeface="Gill Sans MT(Body)"/>
            </a:endParaRPr>
          </a:p>
        </p:txBody>
      </p:sp>
      <p:sp>
        <p:nvSpPr>
          <p:cNvPr id="17" name="TextBox 16">
            <a:extLst>
              <a:ext uri="{FF2B5EF4-FFF2-40B4-BE49-F238E27FC236}">
                <a16:creationId xmlns:a16="http://schemas.microsoft.com/office/drawing/2014/main" id="{9D9F26FC-08D7-7D2D-E863-954FCAE23AB5}"/>
              </a:ext>
            </a:extLst>
          </p:cNvPr>
          <p:cNvSpPr txBox="1"/>
          <p:nvPr/>
        </p:nvSpPr>
        <p:spPr>
          <a:xfrm>
            <a:off x="5415766" y="2554081"/>
            <a:ext cx="1943148" cy="369332"/>
          </a:xfrm>
          <a:prstGeom prst="rect">
            <a:avLst/>
          </a:prstGeom>
          <a:noFill/>
        </p:spPr>
        <p:txBody>
          <a:bodyPr wrap="square" rtlCol="0">
            <a:spAutoFit/>
          </a:bodyPr>
          <a:lstStyle/>
          <a:p>
            <a:pPr lvl="0" algn="ctr">
              <a:defRPr/>
            </a:pPr>
            <a:r>
              <a:rPr lang="en-US" dirty="0">
                <a:latin typeface="Gill Sans MT(Body)"/>
              </a:rPr>
              <a:t>Similarity :95.7</a:t>
            </a:r>
            <a:r>
              <a:rPr lang="ar-EG" b="1" dirty="0">
                <a:solidFill>
                  <a:schemeClr val="bg2">
                    <a:lumMod val="10000"/>
                  </a:schemeClr>
                </a:solidFill>
                <a:latin typeface="Gill Sans MT(Body)"/>
              </a:rPr>
              <a:t> %</a:t>
            </a:r>
            <a:endParaRPr lang="en-US" dirty="0">
              <a:latin typeface="Gill Sans MT(Body)"/>
            </a:endParaRPr>
          </a:p>
        </p:txBody>
      </p:sp>
      <p:sp>
        <p:nvSpPr>
          <p:cNvPr id="19" name="TextBox 18">
            <a:extLst>
              <a:ext uri="{FF2B5EF4-FFF2-40B4-BE49-F238E27FC236}">
                <a16:creationId xmlns:a16="http://schemas.microsoft.com/office/drawing/2014/main" id="{6B75703F-F4B7-F2C9-2256-E0B611CC4945}"/>
              </a:ext>
            </a:extLst>
          </p:cNvPr>
          <p:cNvSpPr txBox="1"/>
          <p:nvPr/>
        </p:nvSpPr>
        <p:spPr>
          <a:xfrm>
            <a:off x="2624138" y="629544"/>
            <a:ext cx="6099462" cy="369332"/>
          </a:xfrm>
          <a:prstGeom prst="rect">
            <a:avLst/>
          </a:prstGeom>
          <a:noFill/>
        </p:spPr>
        <p:txBody>
          <a:bodyPr wrap="square">
            <a:spAutoFit/>
          </a:bodyPr>
          <a:lstStyle/>
          <a:p>
            <a:pPr lvl="0" algn="ctr"/>
            <a:r>
              <a:rPr lang="en-US" sz="1800" b="1" dirty="0"/>
              <a:t>For MAQA Data Balanced</a:t>
            </a:r>
          </a:p>
        </p:txBody>
      </p:sp>
      <p:graphicFrame>
        <p:nvGraphicFramePr>
          <p:cNvPr id="12" name="Table 11">
            <a:extLst>
              <a:ext uri="{FF2B5EF4-FFF2-40B4-BE49-F238E27FC236}">
                <a16:creationId xmlns:a16="http://schemas.microsoft.com/office/drawing/2014/main" id="{294890B3-CB01-211C-50DE-125AE9E0A2A8}"/>
              </a:ext>
            </a:extLst>
          </p:cNvPr>
          <p:cNvGraphicFramePr>
            <a:graphicFrameLocks noGrp="1"/>
          </p:cNvGraphicFramePr>
          <p:nvPr>
            <p:extLst>
              <p:ext uri="{D42A27DB-BD31-4B8C-83A1-F6EECF244321}">
                <p14:modId xmlns:p14="http://schemas.microsoft.com/office/powerpoint/2010/main" val="1437809318"/>
              </p:ext>
            </p:extLst>
          </p:nvPr>
        </p:nvGraphicFramePr>
        <p:xfrm>
          <a:off x="838200" y="2726503"/>
          <a:ext cx="10843657" cy="1626022"/>
        </p:xfrm>
        <a:graphic>
          <a:graphicData uri="http://schemas.openxmlformats.org/drawingml/2006/table">
            <a:tbl>
              <a:tblPr firstRow="1" bandRow="1">
                <a:tableStyleId>{69012ECD-51FC-41F1-AA8D-1B2483CD663E}</a:tableStyleId>
              </a:tblPr>
              <a:tblGrid>
                <a:gridCol w="3944093">
                  <a:extLst>
                    <a:ext uri="{9D8B030D-6E8A-4147-A177-3AD203B41FA5}">
                      <a16:colId xmlns:a16="http://schemas.microsoft.com/office/drawing/2014/main" val="497029579"/>
                    </a:ext>
                  </a:extLst>
                </a:gridCol>
                <a:gridCol w="3636818">
                  <a:extLst>
                    <a:ext uri="{9D8B030D-6E8A-4147-A177-3AD203B41FA5}">
                      <a16:colId xmlns:a16="http://schemas.microsoft.com/office/drawing/2014/main" val="53007927"/>
                    </a:ext>
                  </a:extLst>
                </a:gridCol>
                <a:gridCol w="3262746">
                  <a:extLst>
                    <a:ext uri="{9D8B030D-6E8A-4147-A177-3AD203B41FA5}">
                      <a16:colId xmlns:a16="http://schemas.microsoft.com/office/drawing/2014/main" val="1899212215"/>
                    </a:ext>
                  </a:extLst>
                </a:gridCol>
              </a:tblGrid>
              <a:tr h="409762">
                <a:tc>
                  <a:txBody>
                    <a:bodyPr/>
                    <a:lstStyle/>
                    <a:p>
                      <a:pPr algn="ctr"/>
                      <a:r>
                        <a:rPr lang="en-US" sz="2000" dirty="0">
                          <a:solidFill>
                            <a:schemeClr val="bg1"/>
                          </a:solidFill>
                          <a:latin typeface="Gill Sans MT (Headings)"/>
                        </a:rPr>
                        <a:t>Experiment</a:t>
                      </a:r>
                      <a:endParaRPr lang="en-US" sz="2000" b="1" kern="1200" dirty="0">
                        <a:solidFill>
                          <a:schemeClr val="bg1"/>
                        </a:solidFill>
                        <a:latin typeface="Gill Sans MT" panose="020B0502020104020203" pitchFamily="34" charset="0"/>
                        <a:ea typeface="+mn-ea"/>
                        <a:cs typeface="+mn-cs"/>
                      </a:endParaRP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2000" dirty="0"/>
                        <a:t>Transformer</a:t>
                      </a:r>
                      <a:endParaRPr lang="en-US" sz="2000" dirty="0">
                        <a:latin typeface="Gill Sans MT" panose="020B0502020104020203" pitchFamily="34" charset="0"/>
                      </a:endParaRPr>
                    </a:p>
                  </a:txBody>
                  <a:tcPr marL="167640" marR="167640" marT="83820" marB="83820">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2000" dirty="0"/>
                        <a:t>Fine Tuning</a:t>
                      </a:r>
                      <a:endParaRPr lang="en-US" sz="2000" dirty="0">
                        <a:latin typeface="Gill Sans MT" panose="020B0502020104020203" pitchFamily="34" charset="0"/>
                      </a:endParaRPr>
                    </a:p>
                  </a:txBody>
                  <a:tcPr marL="167640" marR="167640" marT="83820" marB="83820">
                    <a:lnL>
                      <a:noFill/>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extLst>
                  <a:ext uri="{0D108BD9-81ED-4DB2-BD59-A6C34878D82A}">
                    <a16:rowId xmlns:a16="http://schemas.microsoft.com/office/drawing/2014/main" val="34843456"/>
                  </a:ext>
                </a:extLst>
              </a:tr>
              <a:tr h="11535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Gill Sans MT (Body)"/>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Gill Sans MT (Body)"/>
                        </a:rPr>
                        <a:t>Balanced Data</a:t>
                      </a: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lvl="2" indent="0" algn="ctr" defTabSz="800100">
                        <a:lnSpc>
                          <a:spcPct val="90000"/>
                        </a:lnSpc>
                        <a:spcBef>
                          <a:spcPct val="0"/>
                        </a:spcBef>
                        <a:spcAft>
                          <a:spcPct val="15000"/>
                        </a:spcAft>
                        <a:buFont typeface="Arial" panose="020B0604020202020204" pitchFamily="34" charset="0"/>
                        <a:buNone/>
                      </a:pPr>
                      <a:endParaRPr lang="en-US" sz="1600" dirty="0">
                        <a:solidFill>
                          <a:prstClr val="black">
                            <a:hueOff val="0"/>
                            <a:satOff val="0"/>
                            <a:lumOff val="0"/>
                            <a:alphaOff val="0"/>
                          </a:prstClr>
                        </a:solidFill>
                        <a:latin typeface="Gill Sans MT (Body)"/>
                      </a:endParaRPr>
                    </a:p>
                  </a:txBody>
                  <a:tcPr marL="167640" marR="167640" marT="83820" marB="83820">
                    <a:lnL>
                      <a:noFill/>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dk1"/>
                        </a:solidFill>
                        <a:latin typeface="+mn-lt"/>
                        <a:ea typeface="+mn-ea"/>
                        <a:cs typeface="+mn-cs"/>
                      </a:endParaRPr>
                    </a:p>
                  </a:txBody>
                  <a:tcPr marL="167640" marR="167640" marT="83820" marB="83820" anchor="ctr">
                    <a:lnL>
                      <a:noFill/>
                    </a:lnL>
                    <a:lnR w="12700" cap="flat" cmpd="sng" algn="ctr">
                      <a:noFill/>
                      <a:prstDash val="solid"/>
                      <a:miter lim="800000"/>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8068297"/>
                  </a:ext>
                </a:extLst>
              </a:tr>
            </a:tbl>
          </a:graphicData>
        </a:graphic>
      </p:graphicFrame>
      <p:sp>
        <p:nvSpPr>
          <p:cNvPr id="20" name="Rectangle 19">
            <a:extLst>
              <a:ext uri="{FF2B5EF4-FFF2-40B4-BE49-F238E27FC236}">
                <a16:creationId xmlns:a16="http://schemas.microsoft.com/office/drawing/2014/main" id="{F0DBD076-EB65-686D-A5D2-BD28BC894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6CAFE822-3610-9D11-23DC-F5670C7E1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CA901B92-399B-FA09-F566-F3759EED1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Rectangle 22">
            <a:extLst>
              <a:ext uri="{FF2B5EF4-FFF2-40B4-BE49-F238E27FC236}">
                <a16:creationId xmlns:a16="http://schemas.microsoft.com/office/drawing/2014/main" id="{EAE7F564-A7AA-99B0-0B7E-170FEA8A4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23">
            <a:extLst>
              <a:ext uri="{FF2B5EF4-FFF2-40B4-BE49-F238E27FC236}">
                <a16:creationId xmlns:a16="http://schemas.microsoft.com/office/drawing/2014/main" id="{4B637269-73AE-1CA6-C9C2-8825CAB73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5" name="Isosceles Triangle 24">
            <a:extLst>
              <a:ext uri="{FF2B5EF4-FFF2-40B4-BE49-F238E27FC236}">
                <a16:creationId xmlns:a16="http://schemas.microsoft.com/office/drawing/2014/main" id="{3620FB86-1443-CB2E-CDAB-68ED042CF1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Isosceles Triangle 25">
            <a:extLst>
              <a:ext uri="{FF2B5EF4-FFF2-40B4-BE49-F238E27FC236}">
                <a16:creationId xmlns:a16="http://schemas.microsoft.com/office/drawing/2014/main" id="{A639406F-3F83-6F35-D03C-E85D2D7A8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AD8435E6-FA7C-4D72-A46D-C1BF6FC24D9F}"/>
              </a:ext>
            </a:extLst>
          </p:cNvPr>
          <p:cNvSpPr txBox="1"/>
          <p:nvPr/>
        </p:nvSpPr>
        <p:spPr>
          <a:xfrm>
            <a:off x="1214325" y="1787672"/>
            <a:ext cx="10207564" cy="707886"/>
          </a:xfrm>
          <a:prstGeom prst="rect">
            <a:avLst/>
          </a:prstGeom>
          <a:noFill/>
        </p:spPr>
        <p:txBody>
          <a:bodyPr wrap="square" rtlCol="0">
            <a:spAutoFit/>
          </a:bodyPr>
          <a:lstStyle/>
          <a:p>
            <a:pPr marL="285750" lvl="0" indent="-285750">
              <a:buClr>
                <a:schemeClr val="accent1">
                  <a:lumMod val="60000"/>
                  <a:lumOff val="40000"/>
                </a:schemeClr>
              </a:buClr>
              <a:buFont typeface="Courier New" panose="02070309020205020404" pitchFamily="49" charset="0"/>
              <a:buChar char="o"/>
            </a:pPr>
            <a:r>
              <a:rPr lang="en-US" sz="2000" dirty="0"/>
              <a:t>Transformer and Fine Tuning.</a:t>
            </a:r>
          </a:p>
          <a:p>
            <a:pPr marL="285750" indent="-285750">
              <a:buClr>
                <a:schemeClr val="accent1">
                  <a:lumMod val="60000"/>
                  <a:lumOff val="40000"/>
                </a:schemeClr>
              </a:buClr>
              <a:buFont typeface="Courier New" panose="02070309020205020404" pitchFamily="49" charset="0"/>
              <a:buChar char="o"/>
            </a:pPr>
            <a:r>
              <a:rPr lang="en-US" sz="2000" dirty="0"/>
              <a:t>Maximum similarity </a:t>
            </a:r>
            <a:r>
              <a:rPr lang="en-US" sz="2000" dirty="0">
                <a:latin typeface="Gill Sans MT(Body)"/>
              </a:rPr>
              <a:t>96.2</a:t>
            </a:r>
            <a:r>
              <a:rPr lang="ar-EG" sz="2000" b="1" dirty="0">
                <a:solidFill>
                  <a:schemeClr val="bg2">
                    <a:lumMod val="10000"/>
                  </a:schemeClr>
                </a:solidFill>
                <a:latin typeface="Gill Sans MT(Body)"/>
              </a:rPr>
              <a:t> %</a:t>
            </a:r>
            <a:r>
              <a:rPr lang="en-US" sz="2000" dirty="0">
                <a:latin typeface="Gill Sans MT(Body)"/>
              </a:rPr>
              <a:t> and </a:t>
            </a:r>
            <a:r>
              <a:rPr lang="en-US" sz="2000" dirty="0"/>
              <a:t>blue </a:t>
            </a:r>
            <a:r>
              <a:rPr lang="en-US" sz="2000" dirty="0">
                <a:latin typeface="Gill Sans MT(Body)"/>
              </a:rPr>
              <a:t>63</a:t>
            </a:r>
            <a:r>
              <a:rPr lang="ar-EG" sz="2000" b="1" dirty="0">
                <a:solidFill>
                  <a:schemeClr val="bg2">
                    <a:lumMod val="10000"/>
                  </a:schemeClr>
                </a:solidFill>
                <a:latin typeface="Gill Sans MT(Body)"/>
              </a:rPr>
              <a:t> %</a:t>
            </a:r>
            <a:endParaRPr lang="en-US" sz="2000" dirty="0">
              <a:solidFill>
                <a:schemeClr val="accent1">
                  <a:lumMod val="75000"/>
                </a:schemeClr>
              </a:solidFill>
              <a:latin typeface="Gill Sans MT((Headers)"/>
              <a:ea typeface="+mj-ea"/>
              <a:cs typeface="+mj-cs"/>
            </a:endParaRPr>
          </a:p>
        </p:txBody>
      </p:sp>
      <p:graphicFrame>
        <p:nvGraphicFramePr>
          <p:cNvPr id="28" name="Table 27">
            <a:extLst>
              <a:ext uri="{FF2B5EF4-FFF2-40B4-BE49-F238E27FC236}">
                <a16:creationId xmlns:a16="http://schemas.microsoft.com/office/drawing/2014/main" id="{754F0BC5-9D45-C024-4881-B299DD0B1A47}"/>
              </a:ext>
            </a:extLst>
          </p:cNvPr>
          <p:cNvGraphicFramePr>
            <a:graphicFrameLocks noGrp="1"/>
          </p:cNvGraphicFramePr>
          <p:nvPr>
            <p:extLst>
              <p:ext uri="{D42A27DB-BD31-4B8C-83A1-F6EECF244321}">
                <p14:modId xmlns:p14="http://schemas.microsoft.com/office/powerpoint/2010/main" val="2566265785"/>
              </p:ext>
            </p:extLst>
          </p:nvPr>
        </p:nvGraphicFramePr>
        <p:xfrm>
          <a:off x="674171" y="3125218"/>
          <a:ext cx="10843657" cy="1802476"/>
        </p:xfrm>
        <a:graphic>
          <a:graphicData uri="http://schemas.openxmlformats.org/drawingml/2006/table">
            <a:tbl>
              <a:tblPr firstRow="1" bandRow="1">
                <a:tableStyleId>{69012ECD-51FC-41F1-AA8D-1B2483CD663E}</a:tableStyleId>
              </a:tblPr>
              <a:tblGrid>
                <a:gridCol w="3944093">
                  <a:extLst>
                    <a:ext uri="{9D8B030D-6E8A-4147-A177-3AD203B41FA5}">
                      <a16:colId xmlns:a16="http://schemas.microsoft.com/office/drawing/2014/main" val="3429039829"/>
                    </a:ext>
                  </a:extLst>
                </a:gridCol>
                <a:gridCol w="3636818">
                  <a:extLst>
                    <a:ext uri="{9D8B030D-6E8A-4147-A177-3AD203B41FA5}">
                      <a16:colId xmlns:a16="http://schemas.microsoft.com/office/drawing/2014/main" val="4048956611"/>
                    </a:ext>
                  </a:extLst>
                </a:gridCol>
                <a:gridCol w="3262746">
                  <a:extLst>
                    <a:ext uri="{9D8B030D-6E8A-4147-A177-3AD203B41FA5}">
                      <a16:colId xmlns:a16="http://schemas.microsoft.com/office/drawing/2014/main" val="2916095859"/>
                    </a:ext>
                  </a:extLst>
                </a:gridCol>
              </a:tblGrid>
              <a:tr h="423432">
                <a:tc>
                  <a:txBody>
                    <a:bodyPr/>
                    <a:lstStyle/>
                    <a:p>
                      <a:pPr algn="ctr"/>
                      <a:r>
                        <a:rPr lang="en-US" sz="2000" dirty="0">
                          <a:solidFill>
                            <a:schemeClr val="bg1"/>
                          </a:solidFill>
                          <a:latin typeface="Gill Sans MT (Headings)"/>
                        </a:rPr>
                        <a:t>Experiment</a:t>
                      </a:r>
                      <a:endParaRPr lang="en-US" sz="2000" b="1" kern="1200" dirty="0">
                        <a:solidFill>
                          <a:schemeClr val="bg1"/>
                        </a:solidFill>
                        <a:latin typeface="Gill Sans MT" panose="020B0502020104020203" pitchFamily="34" charset="0"/>
                        <a:ea typeface="+mn-ea"/>
                        <a:cs typeface="+mn-cs"/>
                      </a:endParaRP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2000" dirty="0"/>
                        <a:t>Transformer</a:t>
                      </a:r>
                      <a:endParaRPr lang="en-US" sz="2000" dirty="0">
                        <a:latin typeface="Gill Sans MT" panose="020B0502020104020203" pitchFamily="34" charset="0"/>
                      </a:endParaRPr>
                    </a:p>
                  </a:txBody>
                  <a:tcPr marL="167640" marR="167640" marT="83820" marB="83820">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2000" dirty="0"/>
                        <a:t>Fine Tuning</a:t>
                      </a:r>
                      <a:endParaRPr lang="en-US" sz="2000" dirty="0">
                        <a:latin typeface="Gill Sans MT" panose="020B0502020104020203" pitchFamily="34" charset="0"/>
                      </a:endParaRPr>
                    </a:p>
                  </a:txBody>
                  <a:tcPr marL="167640" marR="167640" marT="83820" marB="83820">
                    <a:lnL>
                      <a:noFill/>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extLst>
                  <a:ext uri="{0D108BD9-81ED-4DB2-BD59-A6C34878D82A}">
                    <a16:rowId xmlns:a16="http://schemas.microsoft.com/office/drawing/2014/main" val="2373176258"/>
                  </a:ext>
                </a:extLst>
              </a:tr>
              <a:tr h="13300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Gill Sans MT (Body)"/>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Gill Sans MT (Body)"/>
                        </a:rPr>
                        <a:t>Balanced Data</a:t>
                      </a: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lvl="2" indent="0" algn="ctr" defTabSz="800100">
                        <a:lnSpc>
                          <a:spcPct val="90000"/>
                        </a:lnSpc>
                        <a:spcBef>
                          <a:spcPct val="0"/>
                        </a:spcBef>
                        <a:spcAft>
                          <a:spcPct val="15000"/>
                        </a:spcAft>
                        <a:buFont typeface="Arial" panose="020B0604020202020204" pitchFamily="34" charset="0"/>
                        <a:buNone/>
                      </a:pPr>
                      <a:endParaRPr lang="en-US" sz="1600" dirty="0">
                        <a:solidFill>
                          <a:prstClr val="black">
                            <a:hueOff val="0"/>
                            <a:satOff val="0"/>
                            <a:lumOff val="0"/>
                            <a:alphaOff val="0"/>
                          </a:prstClr>
                        </a:solidFill>
                        <a:latin typeface="Gill Sans MT (Body)"/>
                      </a:endParaRPr>
                    </a:p>
                  </a:txBody>
                  <a:tcPr marL="167640" marR="167640" marT="83820" marB="83820">
                    <a:lnL>
                      <a:noFill/>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dk1"/>
                        </a:solidFill>
                        <a:latin typeface="+mn-lt"/>
                        <a:ea typeface="+mn-ea"/>
                        <a:cs typeface="+mn-cs"/>
                      </a:endParaRPr>
                    </a:p>
                  </a:txBody>
                  <a:tcPr marL="167640" marR="167640" marT="83820" marB="83820" anchor="ctr">
                    <a:lnL>
                      <a:noFill/>
                    </a:lnL>
                    <a:lnR w="12700" cap="flat" cmpd="sng" algn="ctr">
                      <a:noFill/>
                      <a:prstDash val="solid"/>
                      <a:miter lim="800000"/>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500647"/>
                  </a:ext>
                </a:extLst>
              </a:tr>
            </a:tbl>
          </a:graphicData>
        </a:graphic>
      </p:graphicFrame>
      <p:sp>
        <p:nvSpPr>
          <p:cNvPr id="29" name="TextBox 28">
            <a:extLst>
              <a:ext uri="{FF2B5EF4-FFF2-40B4-BE49-F238E27FC236}">
                <a16:creationId xmlns:a16="http://schemas.microsoft.com/office/drawing/2014/main" id="{8AB3A2D8-CA4F-5399-E27A-A90CE11E3BA7}"/>
              </a:ext>
            </a:extLst>
          </p:cNvPr>
          <p:cNvSpPr txBox="1"/>
          <p:nvPr/>
        </p:nvSpPr>
        <p:spPr>
          <a:xfrm>
            <a:off x="9067272" y="4194335"/>
            <a:ext cx="1242936" cy="369332"/>
          </a:xfrm>
          <a:prstGeom prst="rect">
            <a:avLst/>
          </a:prstGeom>
          <a:noFill/>
        </p:spPr>
        <p:txBody>
          <a:bodyPr wrap="square" rtlCol="0">
            <a:spAutoFit/>
          </a:bodyPr>
          <a:lstStyle/>
          <a:p>
            <a:pPr lvl="0" algn="ctr">
              <a:defRPr/>
            </a:pPr>
            <a:r>
              <a:rPr lang="en-US" dirty="0">
                <a:latin typeface="Gill Sans MT(Body)"/>
              </a:rPr>
              <a:t>Bleu: 63</a:t>
            </a:r>
            <a:r>
              <a:rPr lang="ar-EG" b="1" dirty="0">
                <a:solidFill>
                  <a:schemeClr val="bg2">
                    <a:lumMod val="10000"/>
                  </a:schemeClr>
                </a:solidFill>
                <a:latin typeface="Gill Sans MT(Body)"/>
              </a:rPr>
              <a:t> %</a:t>
            </a:r>
            <a:endParaRPr lang="en-US" dirty="0">
              <a:latin typeface="Gill Sans MT(Body)"/>
            </a:endParaRPr>
          </a:p>
        </p:txBody>
      </p:sp>
      <p:sp>
        <p:nvSpPr>
          <p:cNvPr id="30" name="TextBox 29">
            <a:extLst>
              <a:ext uri="{FF2B5EF4-FFF2-40B4-BE49-F238E27FC236}">
                <a16:creationId xmlns:a16="http://schemas.microsoft.com/office/drawing/2014/main" id="{2557430D-06D4-E913-3B50-5C628B747F34}"/>
              </a:ext>
            </a:extLst>
          </p:cNvPr>
          <p:cNvSpPr txBox="1"/>
          <p:nvPr/>
        </p:nvSpPr>
        <p:spPr>
          <a:xfrm>
            <a:off x="8929527" y="3842325"/>
            <a:ext cx="1943148" cy="369332"/>
          </a:xfrm>
          <a:prstGeom prst="rect">
            <a:avLst/>
          </a:prstGeom>
          <a:noFill/>
        </p:spPr>
        <p:txBody>
          <a:bodyPr wrap="square" rtlCol="0">
            <a:spAutoFit/>
          </a:bodyPr>
          <a:lstStyle/>
          <a:p>
            <a:pPr lvl="0" algn="ctr">
              <a:defRPr/>
            </a:pPr>
            <a:r>
              <a:rPr lang="en-US" dirty="0">
                <a:latin typeface="Gill Sans MT(Body)"/>
              </a:rPr>
              <a:t>Similarity :96.2</a:t>
            </a:r>
            <a:r>
              <a:rPr lang="ar-EG" b="1" dirty="0">
                <a:solidFill>
                  <a:schemeClr val="bg2">
                    <a:lumMod val="10000"/>
                  </a:schemeClr>
                </a:solidFill>
                <a:latin typeface="Gill Sans MT(Body)"/>
              </a:rPr>
              <a:t> %</a:t>
            </a:r>
            <a:endParaRPr lang="en-US" dirty="0">
              <a:latin typeface="Gill Sans MT(Body)"/>
            </a:endParaRPr>
          </a:p>
        </p:txBody>
      </p:sp>
      <p:sp>
        <p:nvSpPr>
          <p:cNvPr id="31" name="TextBox 30">
            <a:extLst>
              <a:ext uri="{FF2B5EF4-FFF2-40B4-BE49-F238E27FC236}">
                <a16:creationId xmlns:a16="http://schemas.microsoft.com/office/drawing/2014/main" id="{467A35FD-A129-8AC5-0C0C-B6585279AD95}"/>
              </a:ext>
            </a:extLst>
          </p:cNvPr>
          <p:cNvSpPr txBox="1"/>
          <p:nvPr/>
        </p:nvSpPr>
        <p:spPr>
          <a:xfrm>
            <a:off x="5777354" y="4194335"/>
            <a:ext cx="1242936" cy="369332"/>
          </a:xfrm>
          <a:prstGeom prst="rect">
            <a:avLst/>
          </a:prstGeom>
          <a:noFill/>
        </p:spPr>
        <p:txBody>
          <a:bodyPr wrap="square" rtlCol="0">
            <a:spAutoFit/>
          </a:bodyPr>
          <a:lstStyle/>
          <a:p>
            <a:pPr lvl="0" algn="ctr">
              <a:defRPr/>
            </a:pPr>
            <a:r>
              <a:rPr lang="en-US" dirty="0">
                <a:latin typeface="Gill Sans MT(Body)"/>
              </a:rPr>
              <a:t>Bleu: 62</a:t>
            </a:r>
            <a:r>
              <a:rPr lang="ar-EG" b="1" dirty="0">
                <a:solidFill>
                  <a:schemeClr val="bg2">
                    <a:lumMod val="10000"/>
                  </a:schemeClr>
                </a:solidFill>
                <a:latin typeface="Gill Sans MT(Body)"/>
              </a:rPr>
              <a:t> %</a:t>
            </a:r>
            <a:endParaRPr lang="en-US" dirty="0">
              <a:latin typeface="Gill Sans MT(Body)"/>
            </a:endParaRPr>
          </a:p>
        </p:txBody>
      </p:sp>
      <p:sp>
        <p:nvSpPr>
          <p:cNvPr id="32" name="TextBox 31">
            <a:extLst>
              <a:ext uri="{FF2B5EF4-FFF2-40B4-BE49-F238E27FC236}">
                <a16:creationId xmlns:a16="http://schemas.microsoft.com/office/drawing/2014/main" id="{CA8CB751-331B-DF2A-EB52-9A27E5716BCE}"/>
              </a:ext>
            </a:extLst>
          </p:cNvPr>
          <p:cNvSpPr txBox="1"/>
          <p:nvPr/>
        </p:nvSpPr>
        <p:spPr>
          <a:xfrm>
            <a:off x="5665685" y="3825003"/>
            <a:ext cx="1943148" cy="369332"/>
          </a:xfrm>
          <a:prstGeom prst="rect">
            <a:avLst/>
          </a:prstGeom>
          <a:noFill/>
        </p:spPr>
        <p:txBody>
          <a:bodyPr wrap="square" rtlCol="0">
            <a:spAutoFit/>
          </a:bodyPr>
          <a:lstStyle/>
          <a:p>
            <a:pPr lvl="0" algn="ctr">
              <a:defRPr/>
            </a:pPr>
            <a:r>
              <a:rPr lang="en-US" dirty="0">
                <a:latin typeface="Gill Sans MT(Body)"/>
              </a:rPr>
              <a:t>Similarity :95.7</a:t>
            </a:r>
            <a:r>
              <a:rPr lang="ar-EG" b="1" dirty="0">
                <a:solidFill>
                  <a:schemeClr val="bg2">
                    <a:lumMod val="10000"/>
                  </a:schemeClr>
                </a:solidFill>
                <a:latin typeface="Gill Sans MT(Body)"/>
              </a:rPr>
              <a:t> %</a:t>
            </a:r>
            <a:endParaRPr lang="en-US" dirty="0">
              <a:latin typeface="Gill Sans MT(Body)"/>
            </a:endParaRPr>
          </a:p>
        </p:txBody>
      </p:sp>
      <p:sp>
        <p:nvSpPr>
          <p:cNvPr id="33" name="TextBox 32">
            <a:extLst>
              <a:ext uri="{FF2B5EF4-FFF2-40B4-BE49-F238E27FC236}">
                <a16:creationId xmlns:a16="http://schemas.microsoft.com/office/drawing/2014/main" id="{6A8E1E54-918F-9FFC-EC6D-8C704C72906C}"/>
              </a:ext>
            </a:extLst>
          </p:cNvPr>
          <p:cNvSpPr txBox="1"/>
          <p:nvPr/>
        </p:nvSpPr>
        <p:spPr>
          <a:xfrm>
            <a:off x="757980" y="554621"/>
            <a:ext cx="6331975" cy="646331"/>
          </a:xfrm>
          <a:prstGeom prst="rect">
            <a:avLst/>
          </a:prstGeom>
          <a:noFill/>
        </p:spPr>
        <p:txBody>
          <a:bodyPr wrap="square" rtlCol="0">
            <a:spAutoFit/>
          </a:bodyPr>
          <a:lstStyle>
            <a:defPPr>
              <a:defRPr lang="en-US"/>
            </a:defPPr>
            <a:lvl1pPr lvl="0" algn="ctr">
              <a:defRPr sz="3600">
                <a:solidFill>
                  <a:schemeClr val="accent1">
                    <a:lumMod val="75000"/>
                  </a:schemeClr>
                </a:solidFill>
                <a:latin typeface="Gill Sans MT((Headers)"/>
                <a:ea typeface="+mj-ea"/>
                <a:cs typeface="+mj-cs"/>
              </a:defRPr>
            </a:lvl1pPr>
          </a:lstStyle>
          <a:p>
            <a:r>
              <a:rPr lang="en-US" dirty="0"/>
              <a:t>MAQA Data Balanced</a:t>
            </a:r>
          </a:p>
        </p:txBody>
      </p:sp>
    </p:spTree>
    <p:extLst>
      <p:ext uri="{BB962C8B-B14F-4D97-AF65-F5344CB8AC3E}">
        <p14:creationId xmlns:p14="http://schemas.microsoft.com/office/powerpoint/2010/main" val="1152387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7F530E-C6BB-5B9A-DADC-217B1C977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Freeform: Shape 2">
            <a:extLst>
              <a:ext uri="{FF2B5EF4-FFF2-40B4-BE49-F238E27FC236}">
                <a16:creationId xmlns:a16="http://schemas.microsoft.com/office/drawing/2014/main" id="{AC7C102F-822E-3B48-D64C-8C8851236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0BBD0906-7DDD-520F-985E-5DB2AEF17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3957C4BC-6E3A-500E-F30E-373F6BC09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Freeform: Shape 5">
            <a:extLst>
              <a:ext uri="{FF2B5EF4-FFF2-40B4-BE49-F238E27FC236}">
                <a16:creationId xmlns:a16="http://schemas.microsoft.com/office/drawing/2014/main" id="{D73B6175-1E11-E92B-064B-8B94EF26F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Isosceles Triangle 6">
            <a:extLst>
              <a:ext uri="{FF2B5EF4-FFF2-40B4-BE49-F238E27FC236}">
                <a16:creationId xmlns:a16="http://schemas.microsoft.com/office/drawing/2014/main" id="{47FE7145-B717-F1FB-7F3E-1505363F0B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Isosceles Triangle 7">
            <a:extLst>
              <a:ext uri="{FF2B5EF4-FFF2-40B4-BE49-F238E27FC236}">
                <a16:creationId xmlns:a16="http://schemas.microsoft.com/office/drawing/2014/main" id="{1475FD48-E681-2E01-2FD5-763CA2B80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BA88075C-CC21-EAAE-829C-D98AB12DD6AB}"/>
              </a:ext>
            </a:extLst>
          </p:cNvPr>
          <p:cNvSpPr txBox="1"/>
          <p:nvPr/>
        </p:nvSpPr>
        <p:spPr>
          <a:xfrm>
            <a:off x="-108673" y="540648"/>
            <a:ext cx="8832273" cy="646331"/>
          </a:xfrm>
          <a:prstGeom prst="rect">
            <a:avLst/>
          </a:prstGeom>
          <a:noFill/>
        </p:spPr>
        <p:txBody>
          <a:bodyPr wrap="square" rtlCol="0">
            <a:spAutoFit/>
          </a:bodyPr>
          <a:lstStyle>
            <a:defPPr>
              <a:defRPr lang="en-US"/>
            </a:defPPr>
            <a:lvl1pPr lvl="0" algn="ctr">
              <a:defRPr sz="3600">
                <a:solidFill>
                  <a:schemeClr val="accent1">
                    <a:lumMod val="75000"/>
                  </a:schemeClr>
                </a:solidFill>
                <a:latin typeface="Gill Sans MT((Headers)"/>
                <a:ea typeface="+mj-ea"/>
                <a:cs typeface="+mj-cs"/>
              </a:defRPr>
            </a:lvl1pPr>
          </a:lstStyle>
          <a:p>
            <a:r>
              <a:rPr lang="en-US" dirty="0"/>
              <a:t>         Result of Pre-classification Models</a:t>
            </a:r>
          </a:p>
        </p:txBody>
      </p:sp>
      <p:graphicFrame>
        <p:nvGraphicFramePr>
          <p:cNvPr id="11" name="Table 10">
            <a:extLst>
              <a:ext uri="{FF2B5EF4-FFF2-40B4-BE49-F238E27FC236}">
                <a16:creationId xmlns:a16="http://schemas.microsoft.com/office/drawing/2014/main" id="{B8659237-C197-586C-5861-0DF4B76EC318}"/>
              </a:ext>
            </a:extLst>
          </p:cNvPr>
          <p:cNvGraphicFramePr>
            <a:graphicFrameLocks noGrp="1"/>
          </p:cNvGraphicFramePr>
          <p:nvPr>
            <p:extLst>
              <p:ext uri="{D42A27DB-BD31-4B8C-83A1-F6EECF244321}">
                <p14:modId xmlns:p14="http://schemas.microsoft.com/office/powerpoint/2010/main" val="2882802978"/>
              </p:ext>
            </p:extLst>
          </p:nvPr>
        </p:nvGraphicFramePr>
        <p:xfrm>
          <a:off x="674893" y="1940910"/>
          <a:ext cx="10842211" cy="3470924"/>
        </p:xfrm>
        <a:graphic>
          <a:graphicData uri="http://schemas.openxmlformats.org/drawingml/2006/table">
            <a:tbl>
              <a:tblPr firstRow="1" bandRow="1">
                <a:tableStyleId>{69012ECD-51FC-41F1-AA8D-1B2483CD663E}</a:tableStyleId>
              </a:tblPr>
              <a:tblGrid>
                <a:gridCol w="3943567">
                  <a:extLst>
                    <a:ext uri="{9D8B030D-6E8A-4147-A177-3AD203B41FA5}">
                      <a16:colId xmlns:a16="http://schemas.microsoft.com/office/drawing/2014/main" val="3429039829"/>
                    </a:ext>
                  </a:extLst>
                </a:gridCol>
                <a:gridCol w="3636333">
                  <a:extLst>
                    <a:ext uri="{9D8B030D-6E8A-4147-A177-3AD203B41FA5}">
                      <a16:colId xmlns:a16="http://schemas.microsoft.com/office/drawing/2014/main" val="4048956611"/>
                    </a:ext>
                  </a:extLst>
                </a:gridCol>
                <a:gridCol w="3262311">
                  <a:extLst>
                    <a:ext uri="{9D8B030D-6E8A-4147-A177-3AD203B41FA5}">
                      <a16:colId xmlns:a16="http://schemas.microsoft.com/office/drawing/2014/main" val="2916095859"/>
                    </a:ext>
                  </a:extLst>
                </a:gridCol>
              </a:tblGrid>
              <a:tr h="365861">
                <a:tc>
                  <a:txBody>
                    <a:bodyPr/>
                    <a:lstStyle/>
                    <a:p>
                      <a:pPr algn="ctr"/>
                      <a:r>
                        <a:rPr lang="en-US" sz="1800" b="1" kern="1200" dirty="0">
                          <a:solidFill>
                            <a:schemeClr val="bg1"/>
                          </a:solidFill>
                          <a:latin typeface="Gill Sans MT" panose="020B0502020104020203" pitchFamily="34" charset="0"/>
                          <a:ea typeface="+mn-ea"/>
                          <a:cs typeface="+mn-cs"/>
                        </a:rPr>
                        <a:t>Model</a:t>
                      </a: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1800" dirty="0">
                          <a:latin typeface="Gill Sans MT" panose="020B0502020104020203" pitchFamily="34" charset="0"/>
                        </a:rPr>
                        <a:t>Hyperparameter</a:t>
                      </a:r>
                    </a:p>
                  </a:txBody>
                  <a:tcPr marL="167640" marR="167640" marT="83820" marB="83820">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1800" dirty="0">
                          <a:latin typeface="Gill Sans MT" panose="020B0502020104020203" pitchFamily="34" charset="0"/>
                        </a:rPr>
                        <a:t>Best Result</a:t>
                      </a:r>
                    </a:p>
                  </a:txBody>
                  <a:tcPr marL="167640" marR="167640" marT="83820" marB="83820">
                    <a:lnL>
                      <a:noFill/>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extLst>
                  <a:ext uri="{0D108BD9-81ED-4DB2-BD59-A6C34878D82A}">
                    <a16:rowId xmlns:a16="http://schemas.microsoft.com/office/drawing/2014/main" val="2373176258"/>
                  </a:ext>
                </a:extLst>
              </a:tr>
              <a:tr h="1514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prstClr val="black">
                            <a:hueOff val="0"/>
                            <a:satOff val="0"/>
                            <a:lumOff val="0"/>
                            <a:alphaOff val="0"/>
                          </a:prstClr>
                        </a:solidFill>
                        <a:latin typeface="Gill Sans MT (Bod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prstClr val="black">
                              <a:hueOff val="0"/>
                              <a:satOff val="0"/>
                              <a:lumOff val="0"/>
                              <a:alphaOff val="0"/>
                            </a:prstClr>
                          </a:solidFill>
                          <a:latin typeface="Gill Sans MT (Body)"/>
                          <a:ea typeface="+mn-ea"/>
                          <a:cs typeface="+mn-cs"/>
                        </a:rPr>
                        <a:t>Machine learning model</a:t>
                      </a: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628650" lvl="2" indent="-171450" algn="l" defTabSz="800100" rtl="0" eaLnBrk="1" latinLnBrk="0" hangingPunct="1">
                        <a:lnSpc>
                          <a:spcPct val="150000"/>
                        </a:lnSpc>
                        <a:spcBef>
                          <a:spcPct val="0"/>
                        </a:spcBef>
                        <a:spcAft>
                          <a:spcPct val="15000"/>
                        </a:spcAft>
                        <a:buFont typeface="Arial" panose="020B0604020202020204" pitchFamily="34" charset="0"/>
                        <a:buChar char="•"/>
                      </a:pPr>
                      <a:endParaRPr lang="en-US" sz="1600" kern="1200" dirty="0">
                        <a:solidFill>
                          <a:prstClr val="black">
                            <a:hueOff val="0"/>
                            <a:satOff val="0"/>
                            <a:lumOff val="0"/>
                            <a:alphaOff val="0"/>
                          </a:prstClr>
                        </a:solidFill>
                        <a:latin typeface="Gill Sans MT (Body)"/>
                        <a:ea typeface="+mn-ea"/>
                        <a:cs typeface="+mn-cs"/>
                      </a:endParaRPr>
                    </a:p>
                    <a:p>
                      <a:pPr marL="628650" lvl="2" indent="-171450" algn="l" defTabSz="800100" rtl="0" eaLnBrk="1" latinLnBrk="0" hangingPunct="1">
                        <a:lnSpc>
                          <a:spcPct val="150000"/>
                        </a:lnSpc>
                        <a:spcBef>
                          <a:spcPct val="0"/>
                        </a:spcBef>
                        <a:spcAft>
                          <a:spcPct val="15000"/>
                        </a:spcAft>
                        <a:buFont typeface="Arial" panose="020B0604020202020204" pitchFamily="34" charset="0"/>
                        <a:buChar char="•"/>
                      </a:pPr>
                      <a:r>
                        <a:rPr lang="en-US" sz="1600" kern="1200" dirty="0">
                          <a:solidFill>
                            <a:prstClr val="black">
                              <a:hueOff val="0"/>
                              <a:satOff val="0"/>
                              <a:lumOff val="0"/>
                              <a:alphaOff val="0"/>
                            </a:prstClr>
                          </a:solidFill>
                          <a:latin typeface="Gill Sans MT (Body)"/>
                          <a:ea typeface="+mn-ea"/>
                          <a:cs typeface="+mn-cs"/>
                        </a:rPr>
                        <a:t>Vote                        soft voting </a:t>
                      </a:r>
                    </a:p>
                  </a:txBody>
                  <a:tcPr marL="167640" marR="167640" marT="83820" marB="83820">
                    <a:lnL>
                      <a:noFill/>
                    </a:lnL>
                    <a:lnR>
                      <a:noFill/>
                    </a:lnR>
                    <a:lnT w="1270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AUC:96 %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Accuracy:71.6 %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F1 Score:71.6 %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Precision:71.4 %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Recall:71.6%</a:t>
                      </a:r>
                    </a:p>
                  </a:txBody>
                  <a:tcPr marL="167640" marR="167640" marT="83820" marB="83820" anchor="ctr">
                    <a:lnL>
                      <a:noFill/>
                    </a:lnL>
                    <a:lnR w="12700" cap="flat" cmpd="sng" algn="ctr">
                      <a:noFill/>
                      <a:prstDash val="solid"/>
                      <a:miter lim="800000"/>
                    </a:lnR>
                    <a:lnT w="1270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4837651"/>
                  </a:ext>
                </a:extLst>
              </a:tr>
              <a:tr h="15144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Gill Sans MT (Body)"/>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prstClr val="black">
                              <a:hueOff val="0"/>
                              <a:satOff val="0"/>
                              <a:lumOff val="0"/>
                              <a:alphaOff val="0"/>
                            </a:prstClr>
                          </a:solidFill>
                          <a:latin typeface="Gill Sans MT (Body)"/>
                          <a:ea typeface="+mn-ea"/>
                          <a:cs typeface="+mn-cs"/>
                        </a:rPr>
                        <a:t>Pretrained Deep learning model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hueOff val="0"/>
                              <a:satOff val="0"/>
                              <a:lumOff val="0"/>
                              <a:alphaOff val="0"/>
                            </a:prstClr>
                          </a:solidFill>
                          <a:latin typeface="Gill Sans MT (Body)"/>
                        </a:rPr>
                        <a:t>“aubmindlab/bert-base-arabertv2”</a:t>
                      </a:r>
                      <a:endParaRPr lang="en-US" sz="1600" dirty="0"/>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28650" lvl="2" indent="-171450" algn="ctr" defTabSz="800100">
                        <a:lnSpc>
                          <a:spcPct val="90000"/>
                        </a:lnSpc>
                        <a:spcBef>
                          <a:spcPct val="0"/>
                        </a:spcBef>
                        <a:spcAft>
                          <a:spcPct val="15000"/>
                        </a:spcAft>
                        <a:buFont typeface="Arial" panose="020B0604020202020204" pitchFamily="34" charset="0"/>
                        <a:buChar char="•"/>
                      </a:pPr>
                      <a:endParaRPr lang="en-US" sz="1600" dirty="0">
                        <a:solidFill>
                          <a:prstClr val="black">
                            <a:hueOff val="0"/>
                            <a:satOff val="0"/>
                            <a:lumOff val="0"/>
                            <a:alphaOff val="0"/>
                          </a:prstClr>
                        </a:solidFill>
                        <a:latin typeface="Gill Sans MT (Body)"/>
                      </a:endParaRPr>
                    </a:p>
                    <a:p>
                      <a:pPr marL="628650" lvl="2" indent="-171450" algn="l" defTabSz="800100">
                        <a:lnSpc>
                          <a:spcPct val="150000"/>
                        </a:lnSpc>
                        <a:spcBef>
                          <a:spcPct val="0"/>
                        </a:spcBef>
                        <a:spcAft>
                          <a:spcPct val="15000"/>
                        </a:spcAft>
                        <a:buFont typeface="Arial" panose="020B0604020202020204" pitchFamily="34" charset="0"/>
                        <a:buChar char="•"/>
                      </a:pPr>
                      <a:r>
                        <a:rPr lang="en-US" sz="1600" dirty="0">
                          <a:solidFill>
                            <a:prstClr val="black">
                              <a:hueOff val="0"/>
                              <a:satOff val="0"/>
                              <a:lumOff val="0"/>
                              <a:alphaOff val="0"/>
                            </a:prstClr>
                          </a:solidFill>
                          <a:latin typeface="Gill Sans MT (Body)"/>
                        </a:rPr>
                        <a:t>Batch size                        32</a:t>
                      </a:r>
                    </a:p>
                    <a:p>
                      <a:pPr marL="628650" lvl="2" indent="-171450" algn="l" defTabSz="800100">
                        <a:lnSpc>
                          <a:spcPct val="150000"/>
                        </a:lnSpc>
                        <a:spcBef>
                          <a:spcPct val="0"/>
                        </a:spcBef>
                        <a:spcAft>
                          <a:spcPct val="15000"/>
                        </a:spcAft>
                        <a:buFont typeface="Arial" panose="020B0604020202020204" pitchFamily="34" charset="0"/>
                        <a:buChar char="•"/>
                      </a:pPr>
                      <a:r>
                        <a:rPr lang="en-US" sz="1600" dirty="0">
                          <a:solidFill>
                            <a:prstClr val="black">
                              <a:hueOff val="0"/>
                              <a:satOff val="0"/>
                              <a:lumOff val="0"/>
                              <a:alphaOff val="0"/>
                            </a:prstClr>
                          </a:solidFill>
                          <a:latin typeface="Gill Sans MT (Body)"/>
                        </a:rPr>
                        <a:t>Epochs                             4</a:t>
                      </a:r>
                    </a:p>
                  </a:txBody>
                  <a:tcPr marL="167640" marR="167640" marT="83820" marB="83820">
                    <a:lnL>
                      <a:noFill/>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AUC: 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Accuracy: 73.6%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F1 Score:73.6%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 Precision:73.5%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Recall: 73.6%</a:t>
                      </a:r>
                    </a:p>
                  </a:txBody>
                  <a:tcPr marL="167640" marR="167640" marT="83820" marB="83820" anchor="ctr">
                    <a:lnL>
                      <a:noFill/>
                    </a:lnL>
                    <a:lnR w="12700" cap="flat" cmpd="sng" algn="ctr">
                      <a:noFill/>
                      <a:prstDash val="solid"/>
                      <a:miter lim="800000"/>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500647"/>
                  </a:ext>
                </a:extLst>
              </a:tr>
            </a:tbl>
          </a:graphicData>
        </a:graphic>
      </p:graphicFrame>
      <p:sp>
        <p:nvSpPr>
          <p:cNvPr id="12" name="Rectangle: Rounded Corners 11">
            <a:extLst>
              <a:ext uri="{FF2B5EF4-FFF2-40B4-BE49-F238E27FC236}">
                <a16:creationId xmlns:a16="http://schemas.microsoft.com/office/drawing/2014/main" id="{E0876C65-77D6-0A43-4CF0-6C438BC5AA7A}"/>
              </a:ext>
            </a:extLst>
          </p:cNvPr>
          <p:cNvSpPr/>
          <p:nvPr/>
        </p:nvSpPr>
        <p:spPr>
          <a:xfrm>
            <a:off x="8179529" y="3947316"/>
            <a:ext cx="2354227" cy="1379349"/>
          </a:xfrm>
          <a:prstGeom prst="roundRect">
            <a:avLst/>
          </a:prstGeom>
          <a:noFill/>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spTree>
    <p:extLst>
      <p:ext uri="{BB962C8B-B14F-4D97-AF65-F5344CB8AC3E}">
        <p14:creationId xmlns:p14="http://schemas.microsoft.com/office/powerpoint/2010/main" val="424230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A807775-0074-BA0B-C904-DE45FFCC96DA}"/>
              </a:ext>
            </a:extLst>
          </p:cNvPr>
          <p:cNvSpPr txBox="1">
            <a:spLocks/>
          </p:cNvSpPr>
          <p:nvPr/>
        </p:nvSpPr>
        <p:spPr>
          <a:xfrm>
            <a:off x="499894" y="5349935"/>
            <a:ext cx="8134951" cy="598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1">
                    <a:lumMod val="75000"/>
                  </a:schemeClr>
                </a:solidFill>
                <a:latin typeface="Gill Sans MT((Headers)"/>
              </a:rPr>
              <a:t>Results of Balanced Data for Each Class</a:t>
            </a:r>
          </a:p>
        </p:txBody>
      </p:sp>
      <p:sp>
        <p:nvSpPr>
          <p:cNvPr id="3" name="Rectangle 2">
            <a:extLst>
              <a:ext uri="{FF2B5EF4-FFF2-40B4-BE49-F238E27FC236}">
                <a16:creationId xmlns:a16="http://schemas.microsoft.com/office/drawing/2014/main" id="{47727CDB-1EBA-FA55-786A-6E71C0C60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439025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 name="Straight Connector 3">
            <a:extLst>
              <a:ext uri="{FF2B5EF4-FFF2-40B4-BE49-F238E27FC236}">
                <a16:creationId xmlns:a16="http://schemas.microsoft.com/office/drawing/2014/main" id="{DFB1CB17-5E18-A822-6F12-6399490009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33EC554C-9365-A5F9-0002-3B2F40879603}"/>
              </a:ext>
            </a:extLst>
          </p:cNvPr>
          <p:cNvGraphicFramePr/>
          <p:nvPr>
            <p:extLst>
              <p:ext uri="{D42A27DB-BD31-4B8C-83A1-F6EECF244321}">
                <p14:modId xmlns:p14="http://schemas.microsoft.com/office/powerpoint/2010/main" val="3866140858"/>
              </p:ext>
            </p:extLst>
          </p:nvPr>
        </p:nvGraphicFramePr>
        <p:xfrm>
          <a:off x="2624288" y="641160"/>
          <a:ext cx="6943423" cy="35953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520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7BDBDF-08F1-29D1-D914-270D6B0ED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Freeform: Shape 2">
            <a:extLst>
              <a:ext uri="{FF2B5EF4-FFF2-40B4-BE49-F238E27FC236}">
                <a16:creationId xmlns:a16="http://schemas.microsoft.com/office/drawing/2014/main" id="{7F88DC36-3CDA-F2E3-F9F4-77094DF2B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E52B3EFF-65BC-F8BE-A2AD-829F39B1A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8ECB564F-FE4D-8409-BA45-4B379D68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Freeform: Shape 5">
            <a:extLst>
              <a:ext uri="{FF2B5EF4-FFF2-40B4-BE49-F238E27FC236}">
                <a16:creationId xmlns:a16="http://schemas.microsoft.com/office/drawing/2014/main" id="{8F2BB0EF-51F7-C399-951A-A59E75A53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Isosceles Triangle 6">
            <a:extLst>
              <a:ext uri="{FF2B5EF4-FFF2-40B4-BE49-F238E27FC236}">
                <a16:creationId xmlns:a16="http://schemas.microsoft.com/office/drawing/2014/main" id="{D19D1697-D3F2-5A97-61D5-3680783BEB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Isosceles Triangle 7">
            <a:extLst>
              <a:ext uri="{FF2B5EF4-FFF2-40B4-BE49-F238E27FC236}">
                <a16:creationId xmlns:a16="http://schemas.microsoft.com/office/drawing/2014/main" id="{14D29434-AE87-AB08-E71D-7EBD81A08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B73305D7-9FAA-6B6D-1CEE-EEB6A58A807E}"/>
              </a:ext>
            </a:extLst>
          </p:cNvPr>
          <p:cNvSpPr txBox="1"/>
          <p:nvPr/>
        </p:nvSpPr>
        <p:spPr>
          <a:xfrm>
            <a:off x="1214325" y="1787672"/>
            <a:ext cx="10207564" cy="707886"/>
          </a:xfrm>
          <a:prstGeom prst="rect">
            <a:avLst/>
          </a:prstGeom>
          <a:noFill/>
        </p:spPr>
        <p:txBody>
          <a:bodyPr wrap="square" rtlCol="0">
            <a:spAutoFit/>
          </a:bodyPr>
          <a:lstStyle/>
          <a:p>
            <a:pPr marL="285750" lvl="0" indent="-285750">
              <a:buClr>
                <a:schemeClr val="accent1">
                  <a:lumMod val="60000"/>
                  <a:lumOff val="40000"/>
                </a:schemeClr>
              </a:buClr>
              <a:buFont typeface="Courier New" panose="02070309020205020404" pitchFamily="49" charset="0"/>
              <a:buChar char="o"/>
            </a:pPr>
            <a:r>
              <a:rPr lang="en-US" sz="2000" dirty="0"/>
              <a:t>Transformer and Fine Tuning.</a:t>
            </a:r>
          </a:p>
          <a:p>
            <a:pPr marL="285750" indent="-285750">
              <a:buClr>
                <a:schemeClr val="accent1">
                  <a:lumMod val="60000"/>
                  <a:lumOff val="40000"/>
                </a:schemeClr>
              </a:buClr>
              <a:buFont typeface="Courier New" panose="02070309020205020404" pitchFamily="49" charset="0"/>
              <a:buChar char="o"/>
            </a:pPr>
            <a:r>
              <a:rPr lang="en-US" sz="2000" dirty="0"/>
              <a:t>Maximum similarity 96.6</a:t>
            </a:r>
            <a:r>
              <a:rPr lang="ar-EG" sz="2000" b="1" dirty="0">
                <a:solidFill>
                  <a:schemeClr val="bg2">
                    <a:lumMod val="10000"/>
                  </a:schemeClr>
                </a:solidFill>
                <a:latin typeface="Gill Sans MT(Body)"/>
              </a:rPr>
              <a:t> %</a:t>
            </a:r>
            <a:r>
              <a:rPr lang="en-US" sz="2000" dirty="0">
                <a:latin typeface="Gill Sans MT(Body)"/>
              </a:rPr>
              <a:t> and </a:t>
            </a:r>
            <a:r>
              <a:rPr lang="en-US" sz="2000" dirty="0"/>
              <a:t>blue </a:t>
            </a:r>
            <a:r>
              <a:rPr lang="en-US" sz="2000" dirty="0">
                <a:latin typeface="Gill Sans MT(Body)"/>
              </a:rPr>
              <a:t>63</a:t>
            </a:r>
            <a:r>
              <a:rPr lang="ar-EG" sz="2000" b="1" dirty="0">
                <a:solidFill>
                  <a:schemeClr val="bg2">
                    <a:lumMod val="10000"/>
                  </a:schemeClr>
                </a:solidFill>
                <a:latin typeface="Gill Sans MT(Body)"/>
              </a:rPr>
              <a:t> %</a:t>
            </a:r>
            <a:endParaRPr lang="en-US" sz="2000" dirty="0">
              <a:solidFill>
                <a:schemeClr val="accent1">
                  <a:lumMod val="75000"/>
                </a:schemeClr>
              </a:solidFill>
              <a:latin typeface="Gill Sans MT((Headers)"/>
              <a:ea typeface="+mj-ea"/>
              <a:cs typeface="+mj-cs"/>
            </a:endParaRPr>
          </a:p>
        </p:txBody>
      </p:sp>
      <p:graphicFrame>
        <p:nvGraphicFramePr>
          <p:cNvPr id="10" name="Table 9">
            <a:extLst>
              <a:ext uri="{FF2B5EF4-FFF2-40B4-BE49-F238E27FC236}">
                <a16:creationId xmlns:a16="http://schemas.microsoft.com/office/drawing/2014/main" id="{021F12F5-AE2D-59B7-A6EF-505310FAD72F}"/>
              </a:ext>
            </a:extLst>
          </p:cNvPr>
          <p:cNvGraphicFramePr>
            <a:graphicFrameLocks noGrp="1"/>
          </p:cNvGraphicFramePr>
          <p:nvPr>
            <p:extLst>
              <p:ext uri="{D42A27DB-BD31-4B8C-83A1-F6EECF244321}">
                <p14:modId xmlns:p14="http://schemas.microsoft.com/office/powerpoint/2010/main" val="2424805712"/>
              </p:ext>
            </p:extLst>
          </p:nvPr>
        </p:nvGraphicFramePr>
        <p:xfrm>
          <a:off x="1214325" y="3461205"/>
          <a:ext cx="10843657" cy="1802476"/>
        </p:xfrm>
        <a:graphic>
          <a:graphicData uri="http://schemas.openxmlformats.org/drawingml/2006/table">
            <a:tbl>
              <a:tblPr firstRow="1" bandRow="1">
                <a:tableStyleId>{69012ECD-51FC-41F1-AA8D-1B2483CD663E}</a:tableStyleId>
              </a:tblPr>
              <a:tblGrid>
                <a:gridCol w="3944093">
                  <a:extLst>
                    <a:ext uri="{9D8B030D-6E8A-4147-A177-3AD203B41FA5}">
                      <a16:colId xmlns:a16="http://schemas.microsoft.com/office/drawing/2014/main" val="3429039829"/>
                    </a:ext>
                  </a:extLst>
                </a:gridCol>
                <a:gridCol w="3636818">
                  <a:extLst>
                    <a:ext uri="{9D8B030D-6E8A-4147-A177-3AD203B41FA5}">
                      <a16:colId xmlns:a16="http://schemas.microsoft.com/office/drawing/2014/main" val="4048956611"/>
                    </a:ext>
                  </a:extLst>
                </a:gridCol>
                <a:gridCol w="3262746">
                  <a:extLst>
                    <a:ext uri="{9D8B030D-6E8A-4147-A177-3AD203B41FA5}">
                      <a16:colId xmlns:a16="http://schemas.microsoft.com/office/drawing/2014/main" val="2916095859"/>
                    </a:ext>
                  </a:extLst>
                </a:gridCol>
              </a:tblGrid>
              <a:tr h="423432">
                <a:tc>
                  <a:txBody>
                    <a:bodyPr/>
                    <a:lstStyle/>
                    <a:p>
                      <a:pPr algn="ctr"/>
                      <a:r>
                        <a:rPr lang="en-US" sz="2000" dirty="0">
                          <a:solidFill>
                            <a:schemeClr val="bg1"/>
                          </a:solidFill>
                          <a:latin typeface="Gill Sans MT (Headings)"/>
                        </a:rPr>
                        <a:t>Experiment</a:t>
                      </a:r>
                      <a:endParaRPr lang="en-US" sz="2000" b="1" kern="1200" dirty="0">
                        <a:solidFill>
                          <a:schemeClr val="bg1"/>
                        </a:solidFill>
                        <a:latin typeface="Gill Sans MT" panose="020B0502020104020203" pitchFamily="34" charset="0"/>
                        <a:ea typeface="+mn-ea"/>
                        <a:cs typeface="+mn-cs"/>
                      </a:endParaRP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2000" dirty="0"/>
                        <a:t>Transformer</a:t>
                      </a:r>
                      <a:endParaRPr lang="en-US" sz="2000" dirty="0">
                        <a:latin typeface="Gill Sans MT" panose="020B0502020104020203" pitchFamily="34" charset="0"/>
                      </a:endParaRPr>
                    </a:p>
                  </a:txBody>
                  <a:tcPr marL="167640" marR="167640" marT="83820" marB="83820">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tc>
                  <a:txBody>
                    <a:bodyPr/>
                    <a:lstStyle/>
                    <a:p>
                      <a:pPr algn="ctr"/>
                      <a:r>
                        <a:rPr lang="en-US" sz="2000" dirty="0"/>
                        <a:t>Fine Tuning</a:t>
                      </a:r>
                      <a:endParaRPr lang="en-US" sz="2000" dirty="0">
                        <a:latin typeface="Gill Sans MT" panose="020B0502020104020203" pitchFamily="34" charset="0"/>
                      </a:endParaRPr>
                    </a:p>
                  </a:txBody>
                  <a:tcPr marL="167640" marR="167640" marT="83820" marB="83820">
                    <a:lnL>
                      <a:noFill/>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lumMod val="25000"/>
                        <a:lumOff val="75000"/>
                      </a:schemeClr>
                    </a:solidFill>
                  </a:tcPr>
                </a:tc>
                <a:extLst>
                  <a:ext uri="{0D108BD9-81ED-4DB2-BD59-A6C34878D82A}">
                    <a16:rowId xmlns:a16="http://schemas.microsoft.com/office/drawing/2014/main" val="2373176258"/>
                  </a:ext>
                </a:extLst>
              </a:tr>
              <a:tr h="13300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Gill Sans MT (Body)"/>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Gill Sans MT (Body)"/>
                        </a:rPr>
                        <a:t>Balanced Data with Pre-classifier</a:t>
                      </a:r>
                    </a:p>
                  </a:txBody>
                  <a:tcPr marL="167640" marR="167640" marT="83820" marB="83820">
                    <a:lnL w="12700" cap="flat" cmpd="sng" algn="ctr">
                      <a:noFill/>
                      <a:prstDash val="solid"/>
                      <a:miter lim="800000"/>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lvl="2" indent="0" algn="ctr" defTabSz="800100">
                        <a:lnSpc>
                          <a:spcPct val="90000"/>
                        </a:lnSpc>
                        <a:spcBef>
                          <a:spcPct val="0"/>
                        </a:spcBef>
                        <a:spcAft>
                          <a:spcPct val="15000"/>
                        </a:spcAft>
                        <a:buFont typeface="Arial" panose="020B0604020202020204" pitchFamily="34" charset="0"/>
                        <a:buNone/>
                      </a:pPr>
                      <a:endParaRPr lang="en-US" sz="1600" dirty="0">
                        <a:solidFill>
                          <a:prstClr val="black">
                            <a:hueOff val="0"/>
                            <a:satOff val="0"/>
                            <a:lumOff val="0"/>
                            <a:alphaOff val="0"/>
                          </a:prstClr>
                        </a:solidFill>
                        <a:latin typeface="Gill Sans MT (Body)"/>
                      </a:endParaRPr>
                    </a:p>
                  </a:txBody>
                  <a:tcPr marL="167640" marR="167640" marT="83820" marB="83820">
                    <a:lnL>
                      <a:noFill/>
                    </a:lnL>
                    <a:lnR>
                      <a:noFill/>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dk1"/>
                        </a:solidFill>
                        <a:latin typeface="+mn-lt"/>
                        <a:ea typeface="+mn-ea"/>
                        <a:cs typeface="+mn-cs"/>
                      </a:endParaRPr>
                    </a:p>
                  </a:txBody>
                  <a:tcPr marL="167640" marR="167640" marT="83820" marB="83820" anchor="ctr">
                    <a:lnL>
                      <a:noFill/>
                    </a:lnL>
                    <a:lnR w="12700" cap="flat" cmpd="sng" algn="ctr">
                      <a:noFill/>
                      <a:prstDash val="solid"/>
                      <a:miter lim="800000"/>
                    </a:lnR>
                    <a:lnT w="12700" cap="flat" cmpd="sng" algn="ctr">
                      <a:noFill/>
                      <a:prstDash val="solid"/>
                      <a:miter lim="800000"/>
                    </a:lnT>
                    <a:lnB w="12700" cap="flat" cmpd="sng" algn="ctr">
                      <a:solidFill>
                        <a:srgbClr val="15608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500647"/>
                  </a:ext>
                </a:extLst>
              </a:tr>
            </a:tbl>
          </a:graphicData>
        </a:graphic>
      </p:graphicFrame>
      <p:sp>
        <p:nvSpPr>
          <p:cNvPr id="11" name="TextBox 10">
            <a:extLst>
              <a:ext uri="{FF2B5EF4-FFF2-40B4-BE49-F238E27FC236}">
                <a16:creationId xmlns:a16="http://schemas.microsoft.com/office/drawing/2014/main" id="{E99D6AFF-E813-5744-1317-D088ECD61D48}"/>
              </a:ext>
            </a:extLst>
          </p:cNvPr>
          <p:cNvSpPr txBox="1"/>
          <p:nvPr/>
        </p:nvSpPr>
        <p:spPr>
          <a:xfrm>
            <a:off x="8849389" y="4569505"/>
            <a:ext cx="1242936" cy="369332"/>
          </a:xfrm>
          <a:prstGeom prst="rect">
            <a:avLst/>
          </a:prstGeom>
          <a:noFill/>
        </p:spPr>
        <p:txBody>
          <a:bodyPr wrap="square" rtlCol="0">
            <a:spAutoFit/>
          </a:bodyPr>
          <a:lstStyle/>
          <a:p>
            <a:pPr lvl="0" algn="ctr">
              <a:defRPr/>
            </a:pPr>
            <a:r>
              <a:rPr lang="en-US" dirty="0">
                <a:latin typeface="Gill Sans MT(Body)"/>
              </a:rPr>
              <a:t>Bleu: 63</a:t>
            </a:r>
            <a:r>
              <a:rPr lang="ar-EG" b="1" dirty="0">
                <a:solidFill>
                  <a:schemeClr val="bg2">
                    <a:lumMod val="10000"/>
                  </a:schemeClr>
                </a:solidFill>
                <a:latin typeface="Gill Sans MT(Body)"/>
              </a:rPr>
              <a:t> %</a:t>
            </a:r>
            <a:endParaRPr lang="en-US" dirty="0">
              <a:latin typeface="Gill Sans MT(Body)"/>
            </a:endParaRPr>
          </a:p>
        </p:txBody>
      </p:sp>
      <p:sp>
        <p:nvSpPr>
          <p:cNvPr id="12" name="TextBox 11">
            <a:extLst>
              <a:ext uri="{FF2B5EF4-FFF2-40B4-BE49-F238E27FC236}">
                <a16:creationId xmlns:a16="http://schemas.microsoft.com/office/drawing/2014/main" id="{48CA3744-11CA-C937-A210-CCB4A8F1FDAE}"/>
              </a:ext>
            </a:extLst>
          </p:cNvPr>
          <p:cNvSpPr txBox="1"/>
          <p:nvPr/>
        </p:nvSpPr>
        <p:spPr>
          <a:xfrm>
            <a:off x="8794176" y="4200173"/>
            <a:ext cx="1943148" cy="369332"/>
          </a:xfrm>
          <a:prstGeom prst="rect">
            <a:avLst/>
          </a:prstGeom>
          <a:noFill/>
        </p:spPr>
        <p:txBody>
          <a:bodyPr wrap="square" rtlCol="0">
            <a:spAutoFit/>
          </a:bodyPr>
          <a:lstStyle/>
          <a:p>
            <a:pPr lvl="0" algn="ctr">
              <a:defRPr/>
            </a:pPr>
            <a:r>
              <a:rPr lang="en-US" dirty="0">
                <a:latin typeface="Gill Sans MT(Body)"/>
              </a:rPr>
              <a:t>Similarity :</a:t>
            </a:r>
            <a:r>
              <a:rPr lang="en-US" dirty="0"/>
              <a:t>96.6</a:t>
            </a:r>
            <a:r>
              <a:rPr lang="ar-EG" b="1" dirty="0">
                <a:solidFill>
                  <a:schemeClr val="bg2">
                    <a:lumMod val="10000"/>
                  </a:schemeClr>
                </a:solidFill>
                <a:latin typeface="Gill Sans MT(Body)"/>
              </a:rPr>
              <a:t> %</a:t>
            </a:r>
            <a:endParaRPr lang="en-US" dirty="0">
              <a:latin typeface="Gill Sans MT(Body)"/>
            </a:endParaRPr>
          </a:p>
        </p:txBody>
      </p:sp>
      <p:sp>
        <p:nvSpPr>
          <p:cNvPr id="13" name="TextBox 12">
            <a:extLst>
              <a:ext uri="{FF2B5EF4-FFF2-40B4-BE49-F238E27FC236}">
                <a16:creationId xmlns:a16="http://schemas.microsoft.com/office/drawing/2014/main" id="{5CEFCAFF-3D38-2C72-A8A2-FBEF57998371}"/>
              </a:ext>
            </a:extLst>
          </p:cNvPr>
          <p:cNvSpPr txBox="1"/>
          <p:nvPr/>
        </p:nvSpPr>
        <p:spPr>
          <a:xfrm>
            <a:off x="5635072" y="4548475"/>
            <a:ext cx="1490333" cy="369332"/>
          </a:xfrm>
          <a:prstGeom prst="rect">
            <a:avLst/>
          </a:prstGeom>
          <a:noFill/>
        </p:spPr>
        <p:txBody>
          <a:bodyPr wrap="square" rtlCol="0">
            <a:spAutoFit/>
          </a:bodyPr>
          <a:lstStyle/>
          <a:p>
            <a:pPr lvl="0" algn="ctr">
              <a:defRPr/>
            </a:pPr>
            <a:r>
              <a:rPr lang="en-US" dirty="0">
                <a:latin typeface="Gill Sans MT(Body)"/>
              </a:rPr>
              <a:t>Bleu: 61.5%</a:t>
            </a:r>
            <a:r>
              <a:rPr lang="ar-EG" b="1" dirty="0">
                <a:solidFill>
                  <a:schemeClr val="bg2">
                    <a:lumMod val="10000"/>
                  </a:schemeClr>
                </a:solidFill>
                <a:latin typeface="Gill Sans MT(Body)"/>
              </a:rPr>
              <a:t> </a:t>
            </a:r>
            <a:endParaRPr lang="en-US" dirty="0">
              <a:latin typeface="Gill Sans MT(Body)"/>
            </a:endParaRPr>
          </a:p>
        </p:txBody>
      </p:sp>
      <p:sp>
        <p:nvSpPr>
          <p:cNvPr id="14" name="TextBox 13">
            <a:extLst>
              <a:ext uri="{FF2B5EF4-FFF2-40B4-BE49-F238E27FC236}">
                <a16:creationId xmlns:a16="http://schemas.microsoft.com/office/drawing/2014/main" id="{E1D13234-9C46-5F57-34AE-359AF14D9954}"/>
              </a:ext>
            </a:extLst>
          </p:cNvPr>
          <p:cNvSpPr txBox="1"/>
          <p:nvPr/>
        </p:nvSpPr>
        <p:spPr>
          <a:xfrm>
            <a:off x="5664579" y="4200173"/>
            <a:ext cx="1943148" cy="369332"/>
          </a:xfrm>
          <a:prstGeom prst="rect">
            <a:avLst/>
          </a:prstGeom>
          <a:noFill/>
        </p:spPr>
        <p:txBody>
          <a:bodyPr wrap="square" rtlCol="0">
            <a:spAutoFit/>
          </a:bodyPr>
          <a:lstStyle/>
          <a:p>
            <a:pPr lvl="0" algn="ctr">
              <a:defRPr/>
            </a:pPr>
            <a:r>
              <a:rPr lang="en-US" dirty="0">
                <a:latin typeface="Gill Sans MT(Body)"/>
              </a:rPr>
              <a:t>Similarity :</a:t>
            </a:r>
            <a:r>
              <a:rPr lang="en-US" dirty="0"/>
              <a:t>95.4</a:t>
            </a:r>
            <a:r>
              <a:rPr lang="ar-EG" b="1" dirty="0">
                <a:solidFill>
                  <a:schemeClr val="bg2">
                    <a:lumMod val="10000"/>
                  </a:schemeClr>
                </a:solidFill>
                <a:latin typeface="Gill Sans MT(Body)"/>
              </a:rPr>
              <a:t> %</a:t>
            </a:r>
            <a:endParaRPr lang="en-US" dirty="0">
              <a:latin typeface="Gill Sans MT(Body)"/>
            </a:endParaRPr>
          </a:p>
        </p:txBody>
      </p:sp>
      <p:sp>
        <p:nvSpPr>
          <p:cNvPr id="15" name="TextBox 14">
            <a:extLst>
              <a:ext uri="{FF2B5EF4-FFF2-40B4-BE49-F238E27FC236}">
                <a16:creationId xmlns:a16="http://schemas.microsoft.com/office/drawing/2014/main" id="{213CE673-971D-6802-4328-EB730A01FC8B}"/>
              </a:ext>
            </a:extLst>
          </p:cNvPr>
          <p:cNvSpPr txBox="1"/>
          <p:nvPr/>
        </p:nvSpPr>
        <p:spPr>
          <a:xfrm>
            <a:off x="1374347" y="612686"/>
            <a:ext cx="6914470" cy="646331"/>
          </a:xfrm>
          <a:prstGeom prst="rect">
            <a:avLst/>
          </a:prstGeom>
          <a:noFill/>
        </p:spPr>
        <p:txBody>
          <a:bodyPr wrap="square" rtlCol="0">
            <a:spAutoFit/>
          </a:bodyPr>
          <a:lstStyle>
            <a:defPPr>
              <a:defRPr lang="en-US"/>
            </a:defPPr>
            <a:lvl1pPr lvl="0" algn="ctr">
              <a:defRPr sz="3600">
                <a:solidFill>
                  <a:schemeClr val="accent1">
                    <a:lumMod val="75000"/>
                  </a:schemeClr>
                </a:solidFill>
                <a:latin typeface="Gill Sans MT((Headers)"/>
                <a:ea typeface="+mj-ea"/>
                <a:cs typeface="+mj-cs"/>
              </a:defRPr>
            </a:lvl1pPr>
          </a:lstStyle>
          <a:p>
            <a:r>
              <a:rPr lang="en-US" dirty="0"/>
              <a:t>Balanced Data with Pre-classifier</a:t>
            </a:r>
          </a:p>
        </p:txBody>
      </p:sp>
    </p:spTree>
    <p:extLst>
      <p:ext uri="{BB962C8B-B14F-4D97-AF65-F5344CB8AC3E}">
        <p14:creationId xmlns:p14="http://schemas.microsoft.com/office/powerpoint/2010/main" val="1271009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BCFF382-AC38-859E-B7FA-9A40C0D586E6}"/>
              </a:ext>
            </a:extLst>
          </p:cNvPr>
          <p:cNvSpPr txBox="1">
            <a:spLocks/>
          </p:cNvSpPr>
          <p:nvPr/>
        </p:nvSpPr>
        <p:spPr>
          <a:xfrm>
            <a:off x="616528" y="5603309"/>
            <a:ext cx="10109199" cy="598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347"/>
              </a:spcAft>
            </a:pPr>
            <a:r>
              <a:rPr lang="en-US" sz="3600" kern="1200" dirty="0">
                <a:solidFill>
                  <a:schemeClr val="accent1"/>
                </a:solidFill>
                <a:latin typeface="+mj-lt"/>
                <a:ea typeface="+mj-ea"/>
                <a:cs typeface="+mj-cs"/>
              </a:rPr>
              <a:t>Result of Generation </a:t>
            </a:r>
            <a:r>
              <a:rPr lang="en-US" sz="3600" dirty="0">
                <a:solidFill>
                  <a:schemeClr val="accent1"/>
                </a:solidFill>
              </a:rPr>
              <a:t>Chatbot</a:t>
            </a:r>
            <a:r>
              <a:rPr lang="en-US" sz="3600" kern="1200" dirty="0">
                <a:solidFill>
                  <a:schemeClr val="bg1">
                    <a:lumMod val="50000"/>
                  </a:schemeClr>
                </a:solidFill>
                <a:latin typeface="+mj-lt"/>
                <a:ea typeface="+mj-ea"/>
                <a:cs typeface="+mj-cs"/>
              </a:rPr>
              <a:t> </a:t>
            </a:r>
            <a:r>
              <a:rPr lang="en-US" sz="3600" kern="1200" dirty="0">
                <a:solidFill>
                  <a:schemeClr val="accent1"/>
                </a:solidFill>
                <a:latin typeface="+mj-lt"/>
                <a:ea typeface="+mj-ea"/>
                <a:cs typeface="+mj-cs"/>
              </a:rPr>
              <a:t> </a:t>
            </a:r>
          </a:p>
        </p:txBody>
      </p:sp>
      <p:sp>
        <p:nvSpPr>
          <p:cNvPr id="9" name="Rectangle 8">
            <a:extLst>
              <a:ext uri="{FF2B5EF4-FFF2-40B4-BE49-F238E27FC236}">
                <a16:creationId xmlns:a16="http://schemas.microsoft.com/office/drawing/2014/main" id="{5E395AE0-8789-FAD6-A987-32E65C185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439025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55B38E7D-D2B6-F3DD-8FEB-ACD9222E0324}"/>
              </a:ext>
            </a:extLst>
          </p:cNvPr>
          <p:cNvGraphicFramePr>
            <a:graphicFrameLocks noGrp="1"/>
          </p:cNvGraphicFramePr>
          <p:nvPr>
            <p:extLst>
              <p:ext uri="{D42A27DB-BD31-4B8C-83A1-F6EECF244321}">
                <p14:modId xmlns:p14="http://schemas.microsoft.com/office/powerpoint/2010/main" val="4285751826"/>
              </p:ext>
            </p:extLst>
          </p:nvPr>
        </p:nvGraphicFramePr>
        <p:xfrm>
          <a:off x="1573161" y="1142453"/>
          <a:ext cx="9242323" cy="1935044"/>
        </p:xfrm>
        <a:graphic>
          <a:graphicData uri="http://schemas.openxmlformats.org/drawingml/2006/table">
            <a:tbl>
              <a:tblPr firstRow="1" bandRow="1">
                <a:tableStyleId>{3B4B98B0-60AC-42C2-AFA5-B58CD77FA1E5}</a:tableStyleId>
              </a:tblPr>
              <a:tblGrid>
                <a:gridCol w="3119429">
                  <a:extLst>
                    <a:ext uri="{9D8B030D-6E8A-4147-A177-3AD203B41FA5}">
                      <a16:colId xmlns:a16="http://schemas.microsoft.com/office/drawing/2014/main" val="3052762194"/>
                    </a:ext>
                  </a:extLst>
                </a:gridCol>
                <a:gridCol w="2639715">
                  <a:extLst>
                    <a:ext uri="{9D8B030D-6E8A-4147-A177-3AD203B41FA5}">
                      <a16:colId xmlns:a16="http://schemas.microsoft.com/office/drawing/2014/main" val="930492220"/>
                    </a:ext>
                  </a:extLst>
                </a:gridCol>
                <a:gridCol w="3483179">
                  <a:extLst>
                    <a:ext uri="{9D8B030D-6E8A-4147-A177-3AD203B41FA5}">
                      <a16:colId xmlns:a16="http://schemas.microsoft.com/office/drawing/2014/main" val="455138371"/>
                    </a:ext>
                  </a:extLst>
                </a:gridCol>
              </a:tblGrid>
              <a:tr h="455305">
                <a:tc>
                  <a:txBody>
                    <a:bodyPr/>
                    <a:lstStyle/>
                    <a:p>
                      <a:pPr algn="ctr"/>
                      <a:r>
                        <a:rPr lang="en-US" dirty="0">
                          <a:solidFill>
                            <a:schemeClr val="tx1"/>
                          </a:solidFill>
                        </a:rPr>
                        <a:t>Model</a:t>
                      </a:r>
                    </a:p>
                  </a:txBody>
                  <a:tcPr/>
                </a:tc>
                <a:tc>
                  <a:txBody>
                    <a:bodyPr/>
                    <a:lstStyle/>
                    <a:p>
                      <a:pPr algn="ctr"/>
                      <a:r>
                        <a:rPr lang="en-US" dirty="0">
                          <a:solidFill>
                            <a:schemeClr val="tx1"/>
                          </a:solidFill>
                        </a:rPr>
                        <a:t>Parameters</a:t>
                      </a:r>
                    </a:p>
                  </a:txBody>
                  <a:tcPr/>
                </a:tc>
                <a:tc>
                  <a:txBody>
                    <a:bodyPr/>
                    <a:lstStyle/>
                    <a:p>
                      <a:pPr algn="ctr"/>
                      <a:r>
                        <a:rPr lang="en-US">
                          <a:solidFill>
                            <a:schemeClr val="tx1"/>
                          </a:solidFill>
                        </a:rPr>
                        <a:t>Matrix</a:t>
                      </a:r>
                      <a:endParaRPr lang="en-US" dirty="0">
                        <a:solidFill>
                          <a:schemeClr val="tx1"/>
                        </a:solidFill>
                      </a:endParaRPr>
                    </a:p>
                  </a:txBody>
                  <a:tcPr/>
                </a:tc>
                <a:extLst>
                  <a:ext uri="{0D108BD9-81ED-4DB2-BD59-A6C34878D82A}">
                    <a16:rowId xmlns:a16="http://schemas.microsoft.com/office/drawing/2014/main" val="2367930419"/>
                  </a:ext>
                </a:extLst>
              </a:tr>
              <a:tr h="1479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Fine tuning Model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With Pre-classifier</a:t>
                      </a:r>
                    </a:p>
                    <a:p>
                      <a:pPr lvl="0"/>
                      <a:endParaRPr lang="en-US" dirty="0">
                        <a:solidFill>
                          <a:schemeClr val="tx1"/>
                        </a:solidFill>
                      </a:endParaRPr>
                    </a:p>
                    <a:p>
                      <a:endParaRPr lang="en-US" dirty="0">
                        <a:solidFill>
                          <a:schemeClr val="tx1"/>
                        </a:solidFill>
                      </a:endParaRPr>
                    </a:p>
                  </a:txBody>
                  <a:tcPr/>
                </a:tc>
                <a:tc>
                  <a:txBody>
                    <a:bodyPr/>
                    <a:lstStyle/>
                    <a:p>
                      <a:r>
                        <a:rPr lang="en-US" dirty="0">
                          <a:solidFill>
                            <a:schemeClr val="tx1"/>
                          </a:solidFill>
                        </a:rPr>
                        <a:t>Epochs                                50</a:t>
                      </a:r>
                    </a:p>
                    <a:p>
                      <a:r>
                        <a:rPr lang="en-US" dirty="0">
                          <a:solidFill>
                            <a:schemeClr val="tx1"/>
                          </a:solidFill>
                        </a:rPr>
                        <a:t>Batch size                          64</a:t>
                      </a:r>
                    </a:p>
                    <a:p>
                      <a:r>
                        <a:rPr lang="en-US" dirty="0">
                          <a:solidFill>
                            <a:schemeClr val="tx1"/>
                          </a:solidFill>
                        </a:rPr>
                        <a:t>Warmup steps             100</a:t>
                      </a:r>
                    </a:p>
                    <a:p>
                      <a:r>
                        <a:rPr lang="en-US" dirty="0">
                          <a:solidFill>
                            <a:schemeClr val="tx1"/>
                          </a:solidFill>
                        </a:rPr>
                        <a:t>weight decay               0.01</a:t>
                      </a:r>
                    </a:p>
                  </a:txBody>
                  <a:tcPr/>
                </a:tc>
                <a:tc>
                  <a:txBody>
                    <a:bodyPr/>
                    <a:lstStyle/>
                    <a:p>
                      <a:pPr lvl="0" algn="ctr"/>
                      <a:endParaRPr lang="en-US" sz="18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Similarity:96.6%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BLEU: 63%</a:t>
                      </a:r>
                    </a:p>
                    <a:p>
                      <a:endParaRPr lang="en-US" dirty="0">
                        <a:solidFill>
                          <a:schemeClr val="tx1"/>
                        </a:solidFill>
                      </a:endParaRPr>
                    </a:p>
                  </a:txBody>
                  <a:tcPr/>
                </a:tc>
                <a:extLst>
                  <a:ext uri="{0D108BD9-81ED-4DB2-BD59-A6C34878D82A}">
                    <a16:rowId xmlns:a16="http://schemas.microsoft.com/office/drawing/2014/main" val="503537819"/>
                  </a:ext>
                </a:extLst>
              </a:tr>
            </a:tbl>
          </a:graphicData>
        </a:graphic>
      </p:graphicFrame>
    </p:spTree>
    <p:extLst>
      <p:ext uri="{BB962C8B-B14F-4D97-AF65-F5344CB8AC3E}">
        <p14:creationId xmlns:p14="http://schemas.microsoft.com/office/powerpoint/2010/main" val="16534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DE881D-CE09-FA68-9654-18A5722C3185}"/>
              </a:ext>
            </a:extLst>
          </p:cNvPr>
          <p:cNvSpPr txBox="1"/>
          <p:nvPr/>
        </p:nvSpPr>
        <p:spPr>
          <a:xfrm>
            <a:off x="1897626" y="1526941"/>
            <a:ext cx="7787148" cy="3804118"/>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Category (</a:t>
            </a:r>
            <a:r>
              <a:rPr lang="en-US" dirty="0" err="1"/>
              <a:t>امراض</a:t>
            </a:r>
            <a:r>
              <a:rPr lang="en-US" dirty="0"/>
              <a:t> </a:t>
            </a:r>
            <a:r>
              <a:rPr lang="en-US" dirty="0" err="1"/>
              <a:t>الدم</a:t>
            </a:r>
            <a:r>
              <a:rPr lang="en-US" dirty="0"/>
              <a:t>)</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question: </a:t>
            </a:r>
            <a:r>
              <a:rPr lang="en-US" dirty="0" err="1"/>
              <a:t>هل</a:t>
            </a:r>
            <a:r>
              <a:rPr lang="en-US" dirty="0"/>
              <a:t> </a:t>
            </a:r>
            <a:r>
              <a:rPr lang="en-US" dirty="0" err="1"/>
              <a:t>من</a:t>
            </a:r>
            <a:r>
              <a:rPr lang="en-US" dirty="0"/>
              <a:t> </a:t>
            </a:r>
            <a:r>
              <a:rPr lang="en-US" dirty="0" err="1"/>
              <a:t>الممكن</a:t>
            </a:r>
            <a:r>
              <a:rPr lang="en-US" dirty="0"/>
              <a:t> </a:t>
            </a:r>
            <a:r>
              <a:rPr lang="en-US" dirty="0" err="1"/>
              <a:t>ان</a:t>
            </a:r>
            <a:r>
              <a:rPr lang="en-US" dirty="0"/>
              <a:t> </a:t>
            </a:r>
            <a:r>
              <a:rPr lang="en-US" dirty="0" err="1"/>
              <a:t>تتسبب</a:t>
            </a:r>
            <a:r>
              <a:rPr lang="en-US" dirty="0"/>
              <a:t> </a:t>
            </a:r>
            <a:r>
              <a:rPr lang="en-US" dirty="0" err="1"/>
              <a:t>كبسولات</a:t>
            </a:r>
            <a:r>
              <a:rPr lang="en-US" dirty="0"/>
              <a:t> </a:t>
            </a:r>
            <a:r>
              <a:rPr lang="en-US" dirty="0" err="1"/>
              <a:t>زيت</a:t>
            </a:r>
            <a:r>
              <a:rPr lang="en-US" dirty="0"/>
              <a:t> </a:t>
            </a:r>
            <a:r>
              <a:rPr lang="en-US" dirty="0" err="1"/>
              <a:t>جنين</a:t>
            </a:r>
            <a:r>
              <a:rPr lang="en-US" dirty="0"/>
              <a:t> </a:t>
            </a:r>
            <a:r>
              <a:rPr lang="en-US" dirty="0" err="1"/>
              <a:t>القمح</a:t>
            </a:r>
            <a:r>
              <a:rPr lang="en-US" dirty="0"/>
              <a:t> (اكسترا-1000 </a:t>
            </a:r>
            <a:r>
              <a:rPr lang="en-US" dirty="0" err="1"/>
              <a:t>سيديكو</a:t>
            </a:r>
            <a:r>
              <a:rPr lang="en-US" dirty="0"/>
              <a:t>)</a:t>
            </a:r>
            <a:r>
              <a:rPr lang="en-US" dirty="0" err="1"/>
              <a:t>فى</a:t>
            </a:r>
            <a:r>
              <a:rPr lang="en-US" dirty="0"/>
              <a:t> </a:t>
            </a:r>
            <a:r>
              <a:rPr lang="en-US" dirty="0" err="1"/>
              <a:t>حدوث</a:t>
            </a:r>
            <a:r>
              <a:rPr lang="en-US" dirty="0"/>
              <a:t> </a:t>
            </a:r>
            <a:r>
              <a:rPr lang="en-US" dirty="0" err="1"/>
              <a:t>حساسية</a:t>
            </a:r>
            <a:r>
              <a:rPr lang="en-US" dirty="0"/>
              <a:t> </a:t>
            </a:r>
            <a:r>
              <a:rPr lang="en-US" dirty="0" err="1"/>
              <a:t>وهرش</a:t>
            </a:r>
            <a:r>
              <a:rPr lang="en-US" dirty="0"/>
              <a:t> </a:t>
            </a:r>
            <a:r>
              <a:rPr lang="en-US" dirty="0" err="1"/>
              <a:t>فى</a:t>
            </a:r>
            <a:r>
              <a:rPr lang="en-US" dirty="0"/>
              <a:t> </a:t>
            </a:r>
            <a:r>
              <a:rPr lang="en-US" dirty="0" err="1"/>
              <a:t>الجلد</a:t>
            </a:r>
            <a:r>
              <a:rPr lang="en-US" dirty="0"/>
              <a:t> </a:t>
            </a:r>
          </a:p>
          <a:p>
            <a:pPr indent="-228600">
              <a:lnSpc>
                <a:spcPct val="90000"/>
              </a:lnSpc>
              <a:spcAft>
                <a:spcPts val="600"/>
              </a:spcAft>
              <a:buFont typeface="Arial" panose="020B0604020202020204" pitchFamily="34" charset="0"/>
              <a:buChar char="•"/>
            </a:pPr>
            <a:r>
              <a:rPr lang="en-US" dirty="0"/>
              <a:t>	answer: </a:t>
            </a:r>
            <a:r>
              <a:rPr lang="en-US" dirty="0" err="1"/>
              <a:t>نعم</a:t>
            </a:r>
            <a:r>
              <a:rPr lang="en-US" dirty="0"/>
              <a:t> </a:t>
            </a:r>
            <a:r>
              <a:rPr lang="en-US" dirty="0" err="1"/>
              <a:t>محتمل</a:t>
            </a:r>
            <a:r>
              <a:rPr lang="en-US" dirty="0"/>
              <a:t> </a:t>
            </a:r>
            <a:r>
              <a:rPr lang="en-US" dirty="0" err="1"/>
              <a:t>أن</a:t>
            </a:r>
            <a:r>
              <a:rPr lang="en-US" dirty="0"/>
              <a:t> </a:t>
            </a:r>
            <a:r>
              <a:rPr lang="en-US" dirty="0" err="1"/>
              <a:t>تسببها</a:t>
            </a:r>
            <a:r>
              <a:rPr lang="en-US" dirty="0"/>
              <a:t> </a:t>
            </a:r>
            <a:r>
              <a:rPr lang="en-US" dirty="0" err="1"/>
              <a:t>لدى</a:t>
            </a:r>
            <a:r>
              <a:rPr lang="en-US" dirty="0"/>
              <a:t> </a:t>
            </a:r>
            <a:r>
              <a:rPr lang="en-US" dirty="0" err="1"/>
              <a:t>البعض</a:t>
            </a:r>
            <a:r>
              <a:rPr lang="en-US" dirty="0"/>
              <a:t> </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question: </a:t>
            </a:r>
            <a:r>
              <a:rPr lang="en-US" dirty="0" err="1"/>
              <a:t>هل</a:t>
            </a:r>
            <a:r>
              <a:rPr lang="en-US" dirty="0"/>
              <a:t> </a:t>
            </a:r>
            <a:r>
              <a:rPr lang="en-US" dirty="0" err="1"/>
              <a:t>اللب</a:t>
            </a:r>
            <a:r>
              <a:rPr lang="en-US" dirty="0"/>
              <a:t> </a:t>
            </a:r>
            <a:r>
              <a:rPr lang="en-US" dirty="0" err="1"/>
              <a:t>الابيض</a:t>
            </a:r>
            <a:r>
              <a:rPr lang="en-US" dirty="0"/>
              <a:t> </a:t>
            </a:r>
            <a:r>
              <a:rPr lang="en-US" dirty="0" err="1"/>
              <a:t>الغير</a:t>
            </a:r>
            <a:r>
              <a:rPr lang="en-US" dirty="0"/>
              <a:t> </a:t>
            </a:r>
            <a:r>
              <a:rPr lang="en-US" dirty="0" err="1"/>
              <a:t>مملح</a:t>
            </a:r>
            <a:r>
              <a:rPr lang="en-US" dirty="0"/>
              <a:t> </a:t>
            </a:r>
            <a:r>
              <a:rPr lang="en-US" dirty="0" err="1"/>
              <a:t>يتسبب</a:t>
            </a:r>
            <a:r>
              <a:rPr lang="en-US" dirty="0"/>
              <a:t> </a:t>
            </a:r>
            <a:r>
              <a:rPr lang="en-US" dirty="0" err="1"/>
              <a:t>فى</a:t>
            </a:r>
            <a:r>
              <a:rPr lang="en-US" dirty="0"/>
              <a:t> </a:t>
            </a:r>
            <a:r>
              <a:rPr lang="en-US" dirty="0" err="1"/>
              <a:t>زيادة</a:t>
            </a:r>
            <a:r>
              <a:rPr lang="en-US" dirty="0"/>
              <a:t> </a:t>
            </a:r>
            <a:r>
              <a:rPr lang="en-US" dirty="0" err="1"/>
              <a:t>الوزن</a:t>
            </a:r>
            <a:r>
              <a:rPr lang="en-US" dirty="0"/>
              <a:t> - </a:t>
            </a:r>
            <a:r>
              <a:rPr lang="en-US" dirty="0" err="1"/>
              <a:t>وهل</a:t>
            </a:r>
            <a:r>
              <a:rPr lang="en-US" dirty="0"/>
              <a:t> </a:t>
            </a:r>
            <a:r>
              <a:rPr lang="en-US" dirty="0" err="1"/>
              <a:t>يتسبب</a:t>
            </a:r>
            <a:r>
              <a:rPr lang="en-US" dirty="0"/>
              <a:t> </a:t>
            </a:r>
            <a:r>
              <a:rPr lang="en-US" dirty="0" err="1"/>
              <a:t>فى</a:t>
            </a:r>
            <a:r>
              <a:rPr lang="en-US" dirty="0"/>
              <a:t> </a:t>
            </a:r>
            <a:r>
              <a:rPr lang="en-US" dirty="0" err="1"/>
              <a:t>الاصابة</a:t>
            </a:r>
            <a:r>
              <a:rPr lang="en-US" dirty="0"/>
              <a:t> </a:t>
            </a:r>
            <a:r>
              <a:rPr lang="en-US" dirty="0" err="1"/>
              <a:t>بداء</a:t>
            </a:r>
            <a:r>
              <a:rPr lang="en-US" dirty="0"/>
              <a:t> </a:t>
            </a:r>
            <a:r>
              <a:rPr lang="en-US" dirty="0" err="1"/>
              <a:t>السكرى</a:t>
            </a:r>
            <a:r>
              <a:rPr lang="en-US" dirty="0"/>
              <a:t> - </a:t>
            </a:r>
            <a:r>
              <a:rPr lang="en-US" dirty="0" err="1"/>
              <a:t>وهل</a:t>
            </a:r>
            <a:r>
              <a:rPr lang="en-US" dirty="0"/>
              <a:t> </a:t>
            </a:r>
            <a:r>
              <a:rPr lang="en-US" dirty="0" err="1"/>
              <a:t>يسبب</a:t>
            </a:r>
            <a:r>
              <a:rPr lang="en-US" dirty="0"/>
              <a:t> </a:t>
            </a:r>
            <a:r>
              <a:rPr lang="en-US" dirty="0" err="1"/>
              <a:t>حساسية</a:t>
            </a:r>
            <a:r>
              <a:rPr lang="en-US" dirty="0"/>
              <a:t> </a:t>
            </a:r>
          </a:p>
          <a:p>
            <a:pPr indent="-228600">
              <a:lnSpc>
                <a:spcPct val="90000"/>
              </a:lnSpc>
              <a:spcAft>
                <a:spcPts val="600"/>
              </a:spcAft>
              <a:buFont typeface="Arial" panose="020B0604020202020204" pitchFamily="34" charset="0"/>
              <a:buChar char="•"/>
            </a:pPr>
            <a:r>
              <a:rPr lang="en-US" dirty="0"/>
              <a:t>	answer: </a:t>
            </a:r>
            <a:r>
              <a:rPr lang="en-US" dirty="0" err="1"/>
              <a:t>لا</a:t>
            </a:r>
            <a:r>
              <a:rPr lang="en-US" dirty="0"/>
              <a:t> </a:t>
            </a:r>
            <a:r>
              <a:rPr lang="en-US" dirty="0" err="1"/>
              <a:t>لكن</a:t>
            </a:r>
            <a:r>
              <a:rPr lang="en-US" dirty="0"/>
              <a:t> </a:t>
            </a:r>
            <a:r>
              <a:rPr lang="en-US" dirty="0" err="1"/>
              <a:t>ممsكن</a:t>
            </a:r>
            <a:r>
              <a:rPr lang="en-US" dirty="0"/>
              <a:t> </a:t>
            </a:r>
            <a:r>
              <a:rPr lang="en-US" dirty="0" err="1"/>
              <a:t>أن</a:t>
            </a:r>
            <a:r>
              <a:rPr lang="en-US" dirty="0"/>
              <a:t> </a:t>
            </a:r>
            <a:r>
              <a:rPr lang="en-US" dirty="0" err="1"/>
              <a:t>يسبب</a:t>
            </a:r>
            <a:r>
              <a:rPr lang="en-US" dirty="0"/>
              <a:t> </a:t>
            </a:r>
            <a:r>
              <a:rPr lang="en-US" dirty="0" err="1"/>
              <a:t>حساسية</a:t>
            </a:r>
            <a:r>
              <a:rPr lang="en-US" dirty="0"/>
              <a:t> </a:t>
            </a:r>
            <a:r>
              <a:rPr lang="en-US" dirty="0" err="1"/>
              <a:t>لدى</a:t>
            </a:r>
            <a:r>
              <a:rPr lang="en-US" dirty="0"/>
              <a:t> </a:t>
            </a:r>
            <a:r>
              <a:rPr lang="en-US" dirty="0" err="1"/>
              <a:t>البعض</a:t>
            </a:r>
            <a:r>
              <a:rPr lang="en-US" dirty="0"/>
              <a:t> </a:t>
            </a:r>
            <a:r>
              <a:rPr lang="en-US" dirty="0" err="1"/>
              <a:t>وإن</a:t>
            </a:r>
            <a:r>
              <a:rPr lang="en-US" dirty="0"/>
              <a:t> </a:t>
            </a:r>
            <a:r>
              <a:rPr lang="en-US" dirty="0" err="1"/>
              <a:t>كان</a:t>
            </a:r>
            <a:r>
              <a:rPr lang="en-US" dirty="0"/>
              <a:t> </a:t>
            </a:r>
            <a:r>
              <a:rPr lang="en-US" dirty="0" err="1"/>
              <a:t>ذلك</a:t>
            </a:r>
            <a:r>
              <a:rPr lang="en-US" dirty="0"/>
              <a:t> </a:t>
            </a:r>
            <a:r>
              <a:rPr lang="en-US" dirty="0" err="1"/>
              <a:t>نادر</a:t>
            </a:r>
            <a:r>
              <a:rPr lang="en-US" dirty="0"/>
              <a:t> </a:t>
            </a:r>
            <a:r>
              <a:rPr lang="en-US" dirty="0" err="1"/>
              <a:t>الحدوث</a:t>
            </a:r>
            <a:r>
              <a:rPr lang="en-US" dirty="0"/>
              <a:t> </a:t>
            </a:r>
          </a:p>
          <a:p>
            <a:endParaRPr lang="en-US" dirty="0"/>
          </a:p>
        </p:txBody>
      </p:sp>
    </p:spTree>
    <p:extLst>
      <p:ext uri="{BB962C8B-B14F-4D97-AF65-F5344CB8AC3E}">
        <p14:creationId xmlns:p14="http://schemas.microsoft.com/office/powerpoint/2010/main" val="920964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624DC-04CE-1052-9B92-B5A16D3C5975}"/>
              </a:ext>
            </a:extLst>
          </p:cNvPr>
          <p:cNvSpPr txBox="1"/>
          <p:nvPr/>
        </p:nvSpPr>
        <p:spPr>
          <a:xfrm>
            <a:off x="2438400" y="1877961"/>
            <a:ext cx="7914968" cy="2172903"/>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Category (</a:t>
            </a:r>
            <a:r>
              <a:rPr lang="ar-SA" dirty="0"/>
              <a:t>امراض الجهاز الهضمي</a:t>
            </a:r>
            <a:r>
              <a:rPr lang="en-US" dirty="0"/>
              <a:t>)</a:t>
            </a:r>
          </a:p>
          <a:p>
            <a:endParaRPr lang="en-US" dirty="0"/>
          </a:p>
          <a:p>
            <a:pPr>
              <a:lnSpc>
                <a:spcPct val="90000"/>
              </a:lnSpc>
              <a:spcAft>
                <a:spcPts val="600"/>
              </a:spcAft>
            </a:pPr>
            <a:r>
              <a:rPr lang="en-US" dirty="0" err="1"/>
              <a:t>predicted_category</a:t>
            </a:r>
            <a:r>
              <a:rPr lang="en-US" dirty="0"/>
              <a:t>:  </a:t>
            </a:r>
            <a:r>
              <a:rPr lang="ar-SA" dirty="0"/>
              <a:t>امراض الجهاز الهضمي</a:t>
            </a:r>
            <a:endParaRPr lang="en-US" dirty="0"/>
          </a:p>
          <a:p>
            <a:pPr>
              <a:lnSpc>
                <a:spcPct val="90000"/>
              </a:lnSpc>
              <a:spcAft>
                <a:spcPts val="600"/>
              </a:spcAft>
            </a:pPr>
            <a:r>
              <a:rPr lang="en-US" dirty="0"/>
              <a:t>real category:  </a:t>
            </a:r>
            <a:r>
              <a:rPr lang="ar-SA" dirty="0"/>
              <a:t>الامراض الجلدية</a:t>
            </a:r>
            <a:endParaRPr lang="en-US" dirty="0"/>
          </a:p>
          <a:p>
            <a:pPr>
              <a:lnSpc>
                <a:spcPct val="90000"/>
              </a:lnSpc>
              <a:spcAft>
                <a:spcPts val="600"/>
              </a:spcAft>
            </a:pPr>
            <a:r>
              <a:rPr lang="en-US" dirty="0"/>
              <a:t>Q1:  </a:t>
            </a:r>
            <a:r>
              <a:rPr lang="ar-SA" dirty="0"/>
              <a:t>السلام عليكم ي دكتور انا اشعر بالم داخل فتحه سره البطن وايضا اشعر بانتفاخ بسيط بالبطن فوق السره وايضا تخرج رايحه كريهه من فتحه السره ماهو تشخيص هاذي الحاله</a:t>
            </a:r>
            <a:endParaRPr lang="en-US" dirty="0"/>
          </a:p>
        </p:txBody>
      </p:sp>
    </p:spTree>
    <p:extLst>
      <p:ext uri="{BB962C8B-B14F-4D97-AF65-F5344CB8AC3E}">
        <p14:creationId xmlns:p14="http://schemas.microsoft.com/office/powerpoint/2010/main" val="33704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95E8AC-5B84-D36E-AA99-F57185515C1B}"/>
              </a:ext>
            </a:extLst>
          </p:cNvPr>
          <p:cNvSpPr txBox="1"/>
          <p:nvPr/>
        </p:nvSpPr>
        <p:spPr>
          <a:xfrm>
            <a:off x="779463" y="392811"/>
            <a:ext cx="11090274"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accent1"/>
                </a:solidFill>
                <a:latin typeface="Gill Sans MT (Headings)"/>
                <a:ea typeface="+mj-ea"/>
                <a:cs typeface="+mj-cs"/>
              </a:rPr>
              <a:t>Problem Definition</a:t>
            </a:r>
          </a:p>
        </p:txBody>
      </p:sp>
      <p:sp>
        <p:nvSpPr>
          <p:cNvPr id="6" name="Rectangle: Rounded Corners 5">
            <a:extLst>
              <a:ext uri="{FF2B5EF4-FFF2-40B4-BE49-F238E27FC236}">
                <a16:creationId xmlns:a16="http://schemas.microsoft.com/office/drawing/2014/main" id="{0BA975E0-8057-CE56-82E4-0B4F130E9CD8}"/>
              </a:ext>
            </a:extLst>
          </p:cNvPr>
          <p:cNvSpPr/>
          <p:nvPr/>
        </p:nvSpPr>
        <p:spPr>
          <a:xfrm>
            <a:off x="6610487" y="2227704"/>
            <a:ext cx="4192177" cy="2402591"/>
          </a:xfrm>
          <a:prstGeom prst="roundRect">
            <a:avLst/>
          </a:prstGeom>
          <a:solidFill>
            <a:srgbClr val="99BED7"/>
          </a:solidFill>
          <a:ln>
            <a:solidFill>
              <a:srgbClr val="99BE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AD829F9-F28E-D70F-FA03-E2B6A9CE3AFE}"/>
              </a:ext>
            </a:extLst>
          </p:cNvPr>
          <p:cNvSpPr/>
          <p:nvPr/>
        </p:nvSpPr>
        <p:spPr>
          <a:xfrm>
            <a:off x="1054926" y="2227703"/>
            <a:ext cx="4192177" cy="2402591"/>
          </a:xfrm>
          <a:prstGeom prst="roundRect">
            <a:avLst/>
          </a:prstGeom>
          <a:solidFill>
            <a:srgbClr val="99BED7"/>
          </a:solidFill>
          <a:ln>
            <a:solidFill>
              <a:srgbClr val="99BE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8" name="Rectangle: Rounded Corners 7">
            <a:extLst>
              <a:ext uri="{FF2B5EF4-FFF2-40B4-BE49-F238E27FC236}">
                <a16:creationId xmlns:a16="http://schemas.microsoft.com/office/drawing/2014/main" id="{84B17D8C-EAD9-D80D-55A5-797155DDCCDF}"/>
              </a:ext>
            </a:extLst>
          </p:cNvPr>
          <p:cNvSpPr/>
          <p:nvPr/>
        </p:nvSpPr>
        <p:spPr>
          <a:xfrm>
            <a:off x="2064601" y="2878392"/>
            <a:ext cx="4192176" cy="2573421"/>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000" dirty="0">
                <a:solidFill>
                  <a:schemeClr val="tx2"/>
                </a:solidFill>
                <a:latin typeface="Gill Sans MT(Body)"/>
              </a:rPr>
              <a:t>There are people whose conditions may be misdiagnosed situations.</a:t>
            </a:r>
          </a:p>
        </p:txBody>
      </p:sp>
      <p:sp>
        <p:nvSpPr>
          <p:cNvPr id="9" name="Rectangle: Rounded Corners 8">
            <a:extLst>
              <a:ext uri="{FF2B5EF4-FFF2-40B4-BE49-F238E27FC236}">
                <a16:creationId xmlns:a16="http://schemas.microsoft.com/office/drawing/2014/main" id="{59CC0B1C-2368-E03C-06B4-04367ED623C6}"/>
              </a:ext>
            </a:extLst>
          </p:cNvPr>
          <p:cNvSpPr/>
          <p:nvPr/>
        </p:nvSpPr>
        <p:spPr>
          <a:xfrm>
            <a:off x="7146809" y="2878391"/>
            <a:ext cx="4192176" cy="2573421"/>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000" dirty="0">
                <a:solidFill>
                  <a:schemeClr val="tx2"/>
                </a:solidFill>
                <a:latin typeface="Gill Sans MT(Body)"/>
              </a:rPr>
              <a:t>There are places where healthcare and facilities do not have infection control measures.</a:t>
            </a:r>
          </a:p>
        </p:txBody>
      </p:sp>
    </p:spTree>
    <p:extLst>
      <p:ext uri="{BB962C8B-B14F-4D97-AF65-F5344CB8AC3E}">
        <p14:creationId xmlns:p14="http://schemas.microsoft.com/office/powerpoint/2010/main" val="94954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anim calcmode="lin" valueType="num">
                                      <p:cBhvr>
                                        <p:cTn id="25" dur="250" fill="hold"/>
                                        <p:tgtEl>
                                          <p:spTgt spid="9"/>
                                        </p:tgtEl>
                                        <p:attrNameLst>
                                          <p:attrName>ppt_x</p:attrName>
                                        </p:attrNameLst>
                                      </p:cBhvr>
                                      <p:tavLst>
                                        <p:tav tm="0">
                                          <p:val>
                                            <p:strVal val="#ppt_x"/>
                                          </p:val>
                                        </p:tav>
                                        <p:tav tm="100000">
                                          <p:val>
                                            <p:strVal val="#ppt_x"/>
                                          </p:val>
                                        </p:tav>
                                      </p:tavLst>
                                    </p:anim>
                                    <p:anim calcmode="lin" valueType="num">
                                      <p:cBhvr>
                                        <p:cTn id="26"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3">
            <a:extLst>
              <a:ext uri="{FF2B5EF4-FFF2-40B4-BE49-F238E27FC236}">
                <a16:creationId xmlns:a16="http://schemas.microsoft.com/office/drawing/2014/main" id="{B6661E59-ABDF-D0A1-13A1-AE9AE705EC47}"/>
              </a:ext>
            </a:extLst>
          </p:cNvPr>
          <p:cNvSpPr txBox="1">
            <a:spLocks/>
          </p:cNvSpPr>
          <p:nvPr/>
        </p:nvSpPr>
        <p:spPr>
          <a:xfrm>
            <a:off x="643468" y="643467"/>
            <a:ext cx="4620584"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accent1"/>
                </a:solidFill>
                <a:latin typeface="Arial" panose="020B0604020202020204" pitchFamily="34" charset="0"/>
                <a:cs typeface="Arial" panose="020B0604020202020204" pitchFamily="34" charset="0"/>
              </a:rPr>
              <a:t>Demo</a:t>
            </a:r>
            <a:endParaRPr lang="en-US" kern="1200" dirty="0">
              <a:solidFill>
                <a:schemeClr val="accent1"/>
              </a:solidFill>
              <a:latin typeface="Arial" panose="020B0604020202020204" pitchFamily="34" charset="0"/>
              <a:cs typeface="Arial" panose="020B0604020202020204" pitchFamily="34" charset="0"/>
            </a:endParaRPr>
          </a:p>
        </p:txBody>
      </p:sp>
      <p:pic>
        <p:nvPicPr>
          <p:cNvPr id="6" name="document_6048821799821514130">
            <a:hlinkClick r:id="" action="ppaction://media"/>
            <a:extLst>
              <a:ext uri="{FF2B5EF4-FFF2-40B4-BE49-F238E27FC236}">
                <a16:creationId xmlns:a16="http://schemas.microsoft.com/office/drawing/2014/main" id="{00D9CCE9-E6AD-E65E-D1C1-56E091624C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50548" y="85236"/>
            <a:ext cx="3850640" cy="6687527"/>
          </a:xfrm>
          <a:prstGeom prst="rect">
            <a:avLst/>
          </a:prstGeom>
        </p:spPr>
      </p:pic>
    </p:spTree>
    <p:extLst>
      <p:ext uri="{BB962C8B-B14F-4D97-AF65-F5344CB8AC3E}">
        <p14:creationId xmlns:p14="http://schemas.microsoft.com/office/powerpoint/2010/main" val="160537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phone&#10;&#10;Description automatically generated">
            <a:extLst>
              <a:ext uri="{FF2B5EF4-FFF2-40B4-BE49-F238E27FC236}">
                <a16:creationId xmlns:a16="http://schemas.microsoft.com/office/drawing/2014/main" id="{B3372BEA-6BAE-B56B-6532-CF1327B08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414" y="0"/>
            <a:ext cx="3425252" cy="6858000"/>
          </a:xfrm>
          <a:prstGeom prst="rect">
            <a:avLst/>
          </a:prstGeom>
        </p:spPr>
      </p:pic>
      <p:pic>
        <p:nvPicPr>
          <p:cNvPr id="5" name="Picture 4" descr="A screenshot of a phone&#10;&#10;Description automatically generated">
            <a:extLst>
              <a:ext uri="{FF2B5EF4-FFF2-40B4-BE49-F238E27FC236}">
                <a16:creationId xmlns:a16="http://schemas.microsoft.com/office/drawing/2014/main" id="{852E8564-B469-25D3-1D6A-351E4B356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367" y="71120"/>
            <a:ext cx="3545106" cy="6858000"/>
          </a:xfrm>
          <a:prstGeom prst="rect">
            <a:avLst/>
          </a:prstGeom>
        </p:spPr>
      </p:pic>
      <p:pic>
        <p:nvPicPr>
          <p:cNvPr id="7" name="Picture 6" descr="A screenshot of a cell phone">
            <a:extLst>
              <a:ext uri="{FF2B5EF4-FFF2-40B4-BE49-F238E27FC236}">
                <a16:creationId xmlns:a16="http://schemas.microsoft.com/office/drawing/2014/main" id="{A4FA1CAC-94AA-DA8B-E34C-92E532F7B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777" y="25400"/>
            <a:ext cx="3409886" cy="6858000"/>
          </a:xfrm>
          <a:prstGeom prst="rect">
            <a:avLst/>
          </a:prstGeom>
        </p:spPr>
      </p:pic>
    </p:spTree>
    <p:extLst>
      <p:ext uri="{BB962C8B-B14F-4D97-AF65-F5344CB8AC3E}">
        <p14:creationId xmlns:p14="http://schemas.microsoft.com/office/powerpoint/2010/main" val="1820468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E9A89FA3-E83B-C9A9-7B43-1E4B7867AEAB}"/>
              </a:ext>
            </a:extLst>
          </p:cNvPr>
          <p:cNvSpPr>
            <a:spLocks noGrp="1"/>
          </p:cNvSpPr>
          <p:nvPr>
            <p:ph type="sldNum" sz="quarter" idx="12"/>
          </p:nvPr>
        </p:nvSpPr>
        <p:spPr>
          <a:xfrm>
            <a:off x="9684689" y="4887261"/>
            <a:ext cx="1669112" cy="1008213"/>
          </a:xfrm>
        </p:spPr>
        <p:txBody>
          <a:bodyPr vert="horz" lIns="91440" tIns="45720" rIns="91440" bIns="45720" rtlCol="0" anchor="ctr">
            <a:normAutofit/>
          </a:bodyPr>
          <a:lstStyle/>
          <a:p>
            <a:pPr>
              <a:lnSpc>
                <a:spcPct val="90000"/>
              </a:lnSpc>
              <a:spcAft>
                <a:spcPts val="600"/>
              </a:spcAft>
            </a:pPr>
            <a:fld id="{3A98EE3D-8CD1-4C3F-BD1C-C98C9596463C}" type="slidenum">
              <a:rPr lang="en-US" sz="6600">
                <a:solidFill>
                  <a:srgbClr val="FFFFFF"/>
                </a:solidFill>
              </a:rPr>
              <a:pPr>
                <a:lnSpc>
                  <a:spcPct val="90000"/>
                </a:lnSpc>
                <a:spcAft>
                  <a:spcPts val="600"/>
                </a:spcAft>
              </a:pPr>
              <a:t>52</a:t>
            </a:fld>
            <a:endParaRPr lang="en-US" sz="6600">
              <a:solidFill>
                <a:srgbClr val="FFFFFF"/>
              </a:solidFill>
            </a:endParaRPr>
          </a:p>
        </p:txBody>
      </p:sp>
      <p:sp>
        <p:nvSpPr>
          <p:cNvPr id="5" name="Freeform 6">
            <a:extLst>
              <a:ext uri="{FF2B5EF4-FFF2-40B4-BE49-F238E27FC236}">
                <a16:creationId xmlns:a16="http://schemas.microsoft.com/office/drawing/2014/main" id="{02300868-5484-20C9-3E72-44C428355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3C6E3667-9866-E0CA-48A0-4079B6C22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F00994C5-2AD6-3783-3CB3-BCD46B080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useBgFill="1">
        <p:nvSpPr>
          <p:cNvPr id="8" name="Rectangle 7">
            <a:extLst>
              <a:ext uri="{FF2B5EF4-FFF2-40B4-BE49-F238E27FC236}">
                <a16:creationId xmlns:a16="http://schemas.microsoft.com/office/drawing/2014/main" id="{61ED3712-CD06-FBD8-BF06-11699205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7181" y="1286934"/>
            <a:ext cx="7297640" cy="41059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02C4EA49-8B53-E36D-0F59-28625680B0D3}"/>
              </a:ext>
            </a:extLst>
          </p:cNvPr>
          <p:cNvSpPr txBox="1">
            <a:spLocks/>
          </p:cNvSpPr>
          <p:nvPr/>
        </p:nvSpPr>
        <p:spPr>
          <a:xfrm>
            <a:off x="918080" y="907639"/>
            <a:ext cx="5169158" cy="593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9496">
              <a:spcAft>
                <a:spcPts val="354"/>
              </a:spcAft>
            </a:pPr>
            <a:r>
              <a:rPr lang="en-US" sz="3600" b="1" dirty="0">
                <a:solidFill>
                  <a:schemeClr val="accent1"/>
                </a:solidFill>
                <a:latin typeface="Gill Sans MT (Headings)"/>
              </a:rPr>
              <a:t>Conclusions </a:t>
            </a:r>
            <a:endParaRPr lang="en-US" sz="3600" b="1" kern="1200" dirty="0">
              <a:solidFill>
                <a:schemeClr val="accent1"/>
              </a:solidFill>
              <a:latin typeface="Gill Sans MT (Headings)"/>
            </a:endParaRPr>
          </a:p>
        </p:txBody>
      </p:sp>
      <p:pic>
        <p:nvPicPr>
          <p:cNvPr id="11" name="Graphic 10" descr="Optical disc">
            <a:extLst>
              <a:ext uri="{FF2B5EF4-FFF2-40B4-BE49-F238E27FC236}">
                <a16:creationId xmlns:a16="http://schemas.microsoft.com/office/drawing/2014/main" id="{A3DA7A7E-F72B-EB72-4410-CA4D87B81409}"/>
              </a:ext>
              <a:ext uri="{C183D7F6-B498-43B3-948B-1728B52AA6E4}">
                <adec:decorative xmlns:adec="http://schemas.microsoft.com/office/drawing/2017/decorative" val="1"/>
              </a:ext>
            </a:extLst>
          </p:cNvPr>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3342" y="1715854"/>
            <a:ext cx="3239822" cy="3239822"/>
          </a:xfrm>
          <a:prstGeom prst="rect">
            <a:avLst/>
          </a:prstGeom>
        </p:spPr>
      </p:pic>
      <p:sp>
        <p:nvSpPr>
          <p:cNvPr id="12" name="Slide Number Placeholder 2">
            <a:extLst>
              <a:ext uri="{FF2B5EF4-FFF2-40B4-BE49-F238E27FC236}">
                <a16:creationId xmlns:a16="http://schemas.microsoft.com/office/drawing/2014/main" id="{2EDDC72D-8CC7-08F0-4ED7-53FBC693FEC0}"/>
              </a:ext>
            </a:extLst>
          </p:cNvPr>
          <p:cNvSpPr>
            <a:spLocks/>
          </p:cNvSpPr>
          <p:nvPr/>
        </p:nvSpPr>
        <p:spPr>
          <a:xfrm>
            <a:off x="10650406" y="5665441"/>
            <a:ext cx="1642380" cy="218604"/>
          </a:xfrm>
          <a:prstGeom prst="rect">
            <a:avLst/>
          </a:prstGeom>
        </p:spPr>
        <p:txBody>
          <a:bodyPr vert="horz" lIns="91440" tIns="45720" rIns="91440" bIns="45720" rtlCol="0" anchor="ctr">
            <a:normAutofit fontScale="70000" lnSpcReduction="20000"/>
          </a:bodyPr>
          <a:lstStyle/>
          <a:p>
            <a:pPr defTabSz="539496">
              <a:lnSpc>
                <a:spcPct val="90000"/>
              </a:lnSpc>
              <a:spcAft>
                <a:spcPts val="354"/>
              </a:spcAft>
            </a:pPr>
            <a:fld id="{3A98EE3D-8CD1-4C3F-BD1C-C98C9596463C}" type="slidenum">
              <a:rPr lang="en-US" sz="1500" kern="1200">
                <a:solidFill>
                  <a:srgbClr val="555555"/>
                </a:solidFill>
                <a:latin typeface="+mn-lt"/>
                <a:ea typeface="+mn-ea"/>
                <a:cs typeface="+mn-cs"/>
              </a:rPr>
              <a:pPr defTabSz="539496">
                <a:lnSpc>
                  <a:spcPct val="90000"/>
                </a:lnSpc>
                <a:spcAft>
                  <a:spcPts val="354"/>
                </a:spcAft>
              </a:pPr>
              <a:t>52</a:t>
            </a:fld>
            <a:endParaRPr lang="en-US" sz="1500">
              <a:solidFill>
                <a:schemeClr val="tx1">
                  <a:tint val="75000"/>
                </a:schemeClr>
              </a:solidFill>
            </a:endParaRPr>
          </a:p>
        </p:txBody>
      </p:sp>
      <p:sp>
        <p:nvSpPr>
          <p:cNvPr id="2" name="TextBox 1">
            <a:extLst>
              <a:ext uri="{FF2B5EF4-FFF2-40B4-BE49-F238E27FC236}">
                <a16:creationId xmlns:a16="http://schemas.microsoft.com/office/drawing/2014/main" id="{19C2B0C2-F383-D2F4-AC6B-144D5895F5B8}"/>
              </a:ext>
            </a:extLst>
          </p:cNvPr>
          <p:cNvSpPr txBox="1"/>
          <p:nvPr/>
        </p:nvSpPr>
        <p:spPr>
          <a:xfrm>
            <a:off x="1020040" y="1831148"/>
            <a:ext cx="9160208" cy="3477875"/>
          </a:xfrm>
          <a:prstGeom prst="rect">
            <a:avLst/>
          </a:prstGeom>
          <a:solidFill>
            <a:schemeClr val="bg1"/>
          </a:solidFill>
        </p:spPr>
        <p:txBody>
          <a:bodyPr wrap="square" rtlCol="0">
            <a:spAutoFit/>
          </a:bodyPr>
          <a:lstStyle/>
          <a:p>
            <a:pPr marL="342900" indent="-342900">
              <a:buClr>
                <a:schemeClr val="accent1"/>
              </a:buClr>
              <a:buFont typeface="Wingdings" panose="05000000000000000000" pitchFamily="2" charset="2"/>
              <a:buChar char="v"/>
            </a:pPr>
            <a:r>
              <a:rPr lang="en-US" sz="2000" dirty="0">
                <a:latin typeface="Arial" panose="020B0604020202020204" pitchFamily="34" charset="0"/>
                <a:cs typeface="Arial" panose="020B0604020202020204" pitchFamily="34" charset="0"/>
              </a:rPr>
              <a:t>First, we can achieve our target by building chatbot.</a:t>
            </a:r>
          </a:p>
          <a:p>
            <a:pPr marL="342900" indent="-342900">
              <a:buClr>
                <a:schemeClr val="accent1"/>
              </a:buClr>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v"/>
            </a:pPr>
            <a:r>
              <a:rPr lang="en-US" sz="2000" dirty="0">
                <a:latin typeface="Arial" panose="020B0604020202020204" pitchFamily="34" charset="0"/>
                <a:cs typeface="Arial" panose="020B0604020202020204" pitchFamily="34" charset="0"/>
              </a:rPr>
              <a:t>Go through full description of used datasets for generation and classification</a:t>
            </a:r>
          </a:p>
          <a:p>
            <a:pPr marL="800100" lvl="1" indent="-342900">
              <a:buClr>
                <a:schemeClr val="accent1"/>
              </a:buClr>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v"/>
            </a:pPr>
            <a:r>
              <a:rPr lang="en-US" sz="2000" dirty="0">
                <a:latin typeface="Arial" panose="020B0604020202020204" pitchFamily="34" charset="0"/>
                <a:cs typeface="Arial" panose="020B0604020202020204" pitchFamily="34" charset="0"/>
              </a:rPr>
              <a:t>Implement three deep learning models and compare the performance. </a:t>
            </a:r>
          </a:p>
          <a:p>
            <a:pPr marL="342900" indent="-342900">
              <a:buClr>
                <a:schemeClr val="accent1"/>
              </a:buClr>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v"/>
            </a:pPr>
            <a:r>
              <a:rPr lang="en-US" sz="2000" dirty="0">
                <a:latin typeface="Arial" panose="020B0604020202020204" pitchFamily="34" charset="0"/>
                <a:cs typeface="Arial" panose="020B0604020202020204" pitchFamily="34" charset="0"/>
              </a:rPr>
              <a:t>Explain the effect of balancing data on the models and results.  </a:t>
            </a:r>
          </a:p>
          <a:p>
            <a:pPr marL="342900" indent="-342900">
              <a:buClr>
                <a:schemeClr val="accent1"/>
              </a:buClr>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v"/>
            </a:pPr>
            <a:r>
              <a:rPr lang="en-US" sz="2000" dirty="0">
                <a:latin typeface="Arial" panose="020B0604020202020204" pitchFamily="34" charset="0"/>
                <a:cs typeface="Arial" panose="020B0604020202020204" pitchFamily="34" charset="0"/>
              </a:rPr>
              <a:t>Present the results of disease diagnosis classification model</a:t>
            </a:r>
          </a:p>
          <a:p>
            <a:pPr marL="342900" indent="-342900">
              <a:buClr>
                <a:schemeClr val="accent1"/>
              </a:buClr>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v"/>
            </a:pPr>
            <a:r>
              <a:rPr lang="en-US" sz="2000" dirty="0">
                <a:latin typeface="Arial" panose="020B0604020202020204" pitchFamily="34" charset="0"/>
                <a:cs typeface="Arial" panose="020B0604020202020204" pitchFamily="34" charset="0"/>
              </a:rPr>
              <a:t>Build a usable user graphical interface.                                                                  </a:t>
            </a:r>
          </a:p>
        </p:txBody>
      </p:sp>
      <p:sp>
        <p:nvSpPr>
          <p:cNvPr id="13" name="Right Triangle 12">
            <a:extLst>
              <a:ext uri="{FF2B5EF4-FFF2-40B4-BE49-F238E27FC236}">
                <a16:creationId xmlns:a16="http://schemas.microsoft.com/office/drawing/2014/main" id="{90A6F3E7-0ECC-9BDD-3326-E6E5E660A874}"/>
              </a:ext>
            </a:extLst>
          </p:cNvPr>
          <p:cNvSpPr/>
          <p:nvPr/>
        </p:nvSpPr>
        <p:spPr>
          <a:xfrm rot="16200000">
            <a:off x="8374132" y="3145858"/>
            <a:ext cx="3522634" cy="3668262"/>
          </a:xfrm>
          <a:prstGeom prst="rtTriangle">
            <a:avLst/>
          </a:prstGeom>
          <a:solidFill>
            <a:schemeClr val="bg2">
              <a:lumMod val="9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 name="Right Triangle 2">
            <a:extLst>
              <a:ext uri="{FF2B5EF4-FFF2-40B4-BE49-F238E27FC236}">
                <a16:creationId xmlns:a16="http://schemas.microsoft.com/office/drawing/2014/main" id="{630E76DD-779E-65B3-7859-84569FE8A6E3}"/>
              </a:ext>
            </a:extLst>
          </p:cNvPr>
          <p:cNvSpPr/>
          <p:nvPr/>
        </p:nvSpPr>
        <p:spPr>
          <a:xfrm rot="16200000">
            <a:off x="8216098" y="2867177"/>
            <a:ext cx="3828708" cy="3987677"/>
          </a:xfrm>
          <a:prstGeom prst="rtTriangle">
            <a:avLst/>
          </a:prstGeom>
          <a:solidFill>
            <a:schemeClr val="bg1">
              <a:lumMod val="95000"/>
            </a:schemeClr>
          </a:solidFill>
          <a:ln>
            <a:solidFill>
              <a:schemeClr val="bg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0" name="Graphic 9" descr="Checklist with solid fill">
            <a:extLst>
              <a:ext uri="{FF2B5EF4-FFF2-40B4-BE49-F238E27FC236}">
                <a16:creationId xmlns:a16="http://schemas.microsoft.com/office/drawing/2014/main" id="{6BBFA019-206F-0BD1-1548-C35FC04EB1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8889" y="5015050"/>
            <a:ext cx="1566671" cy="1566671"/>
          </a:xfrm>
          <a:prstGeom prst="rect">
            <a:avLst/>
          </a:prstGeom>
        </p:spPr>
      </p:pic>
    </p:spTree>
    <p:extLst>
      <p:ext uri="{BB962C8B-B14F-4D97-AF65-F5344CB8AC3E}">
        <p14:creationId xmlns:p14="http://schemas.microsoft.com/office/powerpoint/2010/main" val="200402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barn(inVertical)">
                                      <p:cBhvr>
                                        <p:cTn id="14" dur="250"/>
                                        <p:tgtEl>
                                          <p:spTgt spid="2">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250"/>
                                        <p:tgtEl>
                                          <p:spTgt spid="2">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arn(inVertical)">
                                      <p:cBhvr>
                                        <p:cTn id="20" dur="250"/>
                                        <p:tgtEl>
                                          <p:spTgt spid="2">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barn(inVertical)">
                                      <p:cBhvr>
                                        <p:cTn id="23" dur="250"/>
                                        <p:tgtEl>
                                          <p:spTgt spid="2">
                                            <p:txEl>
                                              <p:pRg st="6" end="6"/>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
                                            <p:txEl>
                                              <p:pRg st="8" end="8"/>
                                            </p:txEl>
                                          </p:spTgt>
                                        </p:tgtEl>
                                        <p:attrNameLst>
                                          <p:attrName>style.visibility</p:attrName>
                                        </p:attrNameLst>
                                      </p:cBhvr>
                                      <p:to>
                                        <p:strVal val="visible"/>
                                      </p:to>
                                    </p:set>
                                    <p:animEffect transition="in" filter="barn(inVertical)">
                                      <p:cBhvr>
                                        <p:cTn id="26" dur="250"/>
                                        <p:tgtEl>
                                          <p:spTgt spid="2">
                                            <p:txEl>
                                              <p:pRg st="8" end="8"/>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animEffect transition="in" filter="barn(inVertical)">
                                      <p:cBhvr>
                                        <p:cTn id="29" dur="25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FE4D7295-2A18-95B8-B6F2-2FFBE7146EB9}"/>
              </a:ext>
            </a:extLst>
          </p:cNvPr>
          <p:cNvSpPr txBox="1">
            <a:spLocks/>
          </p:cNvSpPr>
          <p:nvPr/>
        </p:nvSpPr>
        <p:spPr>
          <a:xfrm>
            <a:off x="1177086" y="805689"/>
            <a:ext cx="8074815" cy="16184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539496">
              <a:spcAft>
                <a:spcPts val="354"/>
              </a:spcAft>
            </a:pPr>
            <a:r>
              <a:rPr lang="en-US" sz="3600" b="1" dirty="0">
                <a:solidFill>
                  <a:schemeClr val="accent1"/>
                </a:solidFill>
                <a:latin typeface="Gill Sans MT (Headings)"/>
              </a:rPr>
              <a:t>Future Work</a:t>
            </a:r>
          </a:p>
        </p:txBody>
      </p:sp>
      <p:grpSp>
        <p:nvGrpSpPr>
          <p:cNvPr id="2" name="Group 1">
            <a:extLst>
              <a:ext uri="{FF2B5EF4-FFF2-40B4-BE49-F238E27FC236}">
                <a16:creationId xmlns:a16="http://schemas.microsoft.com/office/drawing/2014/main" id="{C71CBC49-D0F7-D92D-077A-52B0582A9159}"/>
              </a:ext>
            </a:extLst>
          </p:cNvPr>
          <p:cNvGrpSpPr/>
          <p:nvPr/>
        </p:nvGrpSpPr>
        <p:grpSpPr>
          <a:xfrm>
            <a:off x="1177086" y="2331752"/>
            <a:ext cx="1450378" cy="2516778"/>
            <a:chOff x="0" y="230852"/>
            <a:chExt cx="1450378" cy="2516778"/>
          </a:xfrm>
        </p:grpSpPr>
        <p:sp>
          <p:nvSpPr>
            <p:cNvPr id="3" name="Rectangle 2">
              <a:extLst>
                <a:ext uri="{FF2B5EF4-FFF2-40B4-BE49-F238E27FC236}">
                  <a16:creationId xmlns:a16="http://schemas.microsoft.com/office/drawing/2014/main" id="{04788E44-AD00-A492-96B5-C491C93E5409}"/>
                </a:ext>
              </a:extLst>
            </p:cNvPr>
            <p:cNvSpPr/>
            <p:nvPr/>
          </p:nvSpPr>
          <p:spPr>
            <a:xfrm>
              <a:off x="0" y="230852"/>
              <a:ext cx="1331536" cy="251677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400"/>
            </a:p>
          </p:txBody>
        </p:sp>
        <p:sp>
          <p:nvSpPr>
            <p:cNvPr id="4" name="TextBox 3">
              <a:extLst>
                <a:ext uri="{FF2B5EF4-FFF2-40B4-BE49-F238E27FC236}">
                  <a16:creationId xmlns:a16="http://schemas.microsoft.com/office/drawing/2014/main" id="{1655B411-B437-8271-A2FB-E8ED1A3D376B}"/>
                </a:ext>
              </a:extLst>
            </p:cNvPr>
            <p:cNvSpPr txBox="1"/>
            <p:nvPr/>
          </p:nvSpPr>
          <p:spPr>
            <a:xfrm>
              <a:off x="118842" y="734206"/>
              <a:ext cx="1331536" cy="15100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1526" tIns="0" rIns="131526" bIns="330200" numCol="1" spcCol="1270" anchor="t" anchorCtr="0">
              <a:noAutofit/>
            </a:bodyPr>
            <a:lstStyle/>
            <a:p>
              <a:pPr marL="0" lvl="0" indent="0" algn="l" defTabSz="488950">
                <a:lnSpc>
                  <a:spcPct val="90000"/>
                </a:lnSpc>
                <a:spcBef>
                  <a:spcPct val="0"/>
                </a:spcBef>
                <a:spcAft>
                  <a:spcPct val="35000"/>
                </a:spcAft>
                <a:buNone/>
              </a:pPr>
              <a:r>
                <a:rPr lang="en-US" sz="1200" kern="1200" dirty="0"/>
                <a:t>Expand Dataset: Collect more diverse and comprehensive datasets to improve model accuracy and generalization.</a:t>
              </a:r>
            </a:p>
          </p:txBody>
        </p:sp>
      </p:grpSp>
      <p:grpSp>
        <p:nvGrpSpPr>
          <p:cNvPr id="5" name="Group 4">
            <a:extLst>
              <a:ext uri="{FF2B5EF4-FFF2-40B4-BE49-F238E27FC236}">
                <a16:creationId xmlns:a16="http://schemas.microsoft.com/office/drawing/2014/main" id="{8C1CEF52-777F-7322-464D-A7D6CCB2D10F}"/>
              </a:ext>
            </a:extLst>
          </p:cNvPr>
          <p:cNvGrpSpPr/>
          <p:nvPr/>
        </p:nvGrpSpPr>
        <p:grpSpPr>
          <a:xfrm>
            <a:off x="2653436" y="2331752"/>
            <a:ext cx="1378370" cy="2521668"/>
            <a:chOff x="1438058" y="230852"/>
            <a:chExt cx="1378370" cy="2521668"/>
          </a:xfrm>
        </p:grpSpPr>
        <p:sp>
          <p:nvSpPr>
            <p:cNvPr id="6" name="Rectangle 5">
              <a:extLst>
                <a:ext uri="{FF2B5EF4-FFF2-40B4-BE49-F238E27FC236}">
                  <a16:creationId xmlns:a16="http://schemas.microsoft.com/office/drawing/2014/main" id="{D95AFB75-8C38-72E9-57CC-B5F9859A80CA}"/>
                </a:ext>
              </a:extLst>
            </p:cNvPr>
            <p:cNvSpPr/>
            <p:nvPr/>
          </p:nvSpPr>
          <p:spPr>
            <a:xfrm>
              <a:off x="1438058" y="230852"/>
              <a:ext cx="1331536" cy="252166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000"/>
            </a:p>
          </p:txBody>
        </p:sp>
        <p:sp>
          <p:nvSpPr>
            <p:cNvPr id="7" name="TextBox 6">
              <a:extLst>
                <a:ext uri="{FF2B5EF4-FFF2-40B4-BE49-F238E27FC236}">
                  <a16:creationId xmlns:a16="http://schemas.microsoft.com/office/drawing/2014/main" id="{36D4D611-EB14-A92B-5CD9-F75F93682843}"/>
                </a:ext>
              </a:extLst>
            </p:cNvPr>
            <p:cNvSpPr txBox="1"/>
            <p:nvPr/>
          </p:nvSpPr>
          <p:spPr>
            <a:xfrm>
              <a:off x="1484892" y="889130"/>
              <a:ext cx="1331536" cy="15130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1526" tIns="0" rIns="131526" bIns="330200" numCol="1" spcCol="1270" anchor="t" anchorCtr="0">
              <a:noAutofit/>
            </a:bodyPr>
            <a:lstStyle/>
            <a:p>
              <a:pPr marL="0" lvl="0" indent="0" algn="l" defTabSz="488950">
                <a:lnSpc>
                  <a:spcPct val="90000"/>
                </a:lnSpc>
                <a:spcBef>
                  <a:spcPct val="0"/>
                </a:spcBef>
                <a:spcAft>
                  <a:spcPct val="35000"/>
                </a:spcAft>
                <a:buNone/>
              </a:pPr>
              <a:r>
                <a:rPr lang="en-US" sz="1200" kern="1200" dirty="0"/>
                <a:t>Real-time Data Integration: Incorporate real-time data inputs from healthcare databases to keep the model up-to-date.</a:t>
              </a:r>
            </a:p>
          </p:txBody>
        </p:sp>
      </p:grpSp>
      <p:grpSp>
        <p:nvGrpSpPr>
          <p:cNvPr id="8" name="Group 7">
            <a:extLst>
              <a:ext uri="{FF2B5EF4-FFF2-40B4-BE49-F238E27FC236}">
                <a16:creationId xmlns:a16="http://schemas.microsoft.com/office/drawing/2014/main" id="{51541CFE-D0CB-0D24-8C49-37EC3F02A5EF}"/>
              </a:ext>
            </a:extLst>
          </p:cNvPr>
          <p:cNvGrpSpPr/>
          <p:nvPr/>
        </p:nvGrpSpPr>
        <p:grpSpPr>
          <a:xfrm>
            <a:off x="4148741" y="2331752"/>
            <a:ext cx="1339853" cy="2536017"/>
            <a:chOff x="2867800" y="230852"/>
            <a:chExt cx="1339853" cy="2536017"/>
          </a:xfrm>
        </p:grpSpPr>
        <p:sp>
          <p:nvSpPr>
            <p:cNvPr id="9" name="Rectangle 8">
              <a:extLst>
                <a:ext uri="{FF2B5EF4-FFF2-40B4-BE49-F238E27FC236}">
                  <a16:creationId xmlns:a16="http://schemas.microsoft.com/office/drawing/2014/main" id="{2A12BE25-2E21-BA93-5F31-5D4BA1BA6F98}"/>
                </a:ext>
              </a:extLst>
            </p:cNvPr>
            <p:cNvSpPr/>
            <p:nvPr/>
          </p:nvSpPr>
          <p:spPr>
            <a:xfrm>
              <a:off x="2876117" y="230852"/>
              <a:ext cx="1331536" cy="253601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000"/>
            </a:p>
          </p:txBody>
        </p:sp>
        <p:sp>
          <p:nvSpPr>
            <p:cNvPr id="11" name="TextBox 10">
              <a:extLst>
                <a:ext uri="{FF2B5EF4-FFF2-40B4-BE49-F238E27FC236}">
                  <a16:creationId xmlns:a16="http://schemas.microsoft.com/office/drawing/2014/main" id="{F772408D-58D0-A124-392E-746908454CE5}"/>
                </a:ext>
              </a:extLst>
            </p:cNvPr>
            <p:cNvSpPr txBox="1"/>
            <p:nvPr/>
          </p:nvSpPr>
          <p:spPr>
            <a:xfrm>
              <a:off x="2867800" y="917188"/>
              <a:ext cx="1331536" cy="15216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1526" tIns="0" rIns="131526" bIns="330200" numCol="1" spcCol="1270" anchor="t" anchorCtr="0">
              <a:noAutofit/>
            </a:bodyPr>
            <a:lstStyle/>
            <a:p>
              <a:pPr marL="0" lvl="0" indent="0" algn="l" defTabSz="488950">
                <a:lnSpc>
                  <a:spcPct val="90000"/>
                </a:lnSpc>
                <a:spcBef>
                  <a:spcPct val="0"/>
                </a:spcBef>
                <a:spcAft>
                  <a:spcPct val="35000"/>
                </a:spcAft>
                <a:buNone/>
              </a:pPr>
              <a:r>
                <a:rPr lang="en-US" sz="1200" kern="1200" dirty="0"/>
                <a:t>Multi-language Support: Implement models that can handle multiple languages to broaden accessibility.</a:t>
              </a:r>
            </a:p>
          </p:txBody>
        </p:sp>
      </p:grpSp>
      <p:grpSp>
        <p:nvGrpSpPr>
          <p:cNvPr id="12" name="Group 11">
            <a:extLst>
              <a:ext uri="{FF2B5EF4-FFF2-40B4-BE49-F238E27FC236}">
                <a16:creationId xmlns:a16="http://schemas.microsoft.com/office/drawing/2014/main" id="{D79321EC-5E78-ACED-6C86-2E9BA2F8BA2E}"/>
              </a:ext>
            </a:extLst>
          </p:cNvPr>
          <p:cNvGrpSpPr/>
          <p:nvPr/>
        </p:nvGrpSpPr>
        <p:grpSpPr>
          <a:xfrm>
            <a:off x="5675160" y="2336642"/>
            <a:ext cx="1352975" cy="2531127"/>
            <a:chOff x="4321656" y="491594"/>
            <a:chExt cx="1352975" cy="2531127"/>
          </a:xfrm>
        </p:grpSpPr>
        <p:sp>
          <p:nvSpPr>
            <p:cNvPr id="13" name="Rectangle 12">
              <a:extLst>
                <a:ext uri="{FF2B5EF4-FFF2-40B4-BE49-F238E27FC236}">
                  <a16:creationId xmlns:a16="http://schemas.microsoft.com/office/drawing/2014/main" id="{1C3FAEBB-0D89-7BB8-1D35-542EDD1730C3}"/>
                </a:ext>
              </a:extLst>
            </p:cNvPr>
            <p:cNvSpPr/>
            <p:nvPr/>
          </p:nvSpPr>
          <p:spPr>
            <a:xfrm>
              <a:off x="4343095" y="491594"/>
              <a:ext cx="1331536" cy="25311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000"/>
            </a:p>
          </p:txBody>
        </p:sp>
        <p:sp>
          <p:nvSpPr>
            <p:cNvPr id="14" name="TextBox 13">
              <a:extLst>
                <a:ext uri="{FF2B5EF4-FFF2-40B4-BE49-F238E27FC236}">
                  <a16:creationId xmlns:a16="http://schemas.microsoft.com/office/drawing/2014/main" id="{396B9313-C3AE-850B-183F-EE7C9FBA89DB}"/>
                </a:ext>
              </a:extLst>
            </p:cNvPr>
            <p:cNvSpPr txBox="1"/>
            <p:nvPr/>
          </p:nvSpPr>
          <p:spPr>
            <a:xfrm>
              <a:off x="4321656" y="1170964"/>
              <a:ext cx="1331536" cy="15186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1526" tIns="0" rIns="131526" bIns="330200" numCol="1" spcCol="1270" anchor="t" anchorCtr="0">
              <a:noAutofit/>
            </a:bodyPr>
            <a:lstStyle/>
            <a:p>
              <a:pPr marL="0" lvl="0" indent="0" algn="l" defTabSz="488950">
                <a:lnSpc>
                  <a:spcPct val="90000"/>
                </a:lnSpc>
                <a:spcBef>
                  <a:spcPct val="0"/>
                </a:spcBef>
                <a:spcAft>
                  <a:spcPct val="35000"/>
                </a:spcAft>
                <a:buNone/>
              </a:pPr>
              <a:r>
                <a:rPr lang="en-US" sz="1200" kern="1200" dirty="0"/>
                <a:t>Privacy and Security: Focus on enhancing data privacy and security measures to protect user information.</a:t>
              </a:r>
            </a:p>
          </p:txBody>
        </p:sp>
      </p:grpSp>
      <p:grpSp>
        <p:nvGrpSpPr>
          <p:cNvPr id="16" name="Group 15">
            <a:extLst>
              <a:ext uri="{FF2B5EF4-FFF2-40B4-BE49-F238E27FC236}">
                <a16:creationId xmlns:a16="http://schemas.microsoft.com/office/drawing/2014/main" id="{6A93A2A5-EA0B-E309-6615-6F6AC9271F95}"/>
              </a:ext>
            </a:extLst>
          </p:cNvPr>
          <p:cNvGrpSpPr/>
          <p:nvPr/>
        </p:nvGrpSpPr>
        <p:grpSpPr>
          <a:xfrm>
            <a:off x="7205573" y="2322132"/>
            <a:ext cx="1333144" cy="2536017"/>
            <a:chOff x="5750627" y="230852"/>
            <a:chExt cx="1333144" cy="2536017"/>
          </a:xfrm>
        </p:grpSpPr>
        <p:sp>
          <p:nvSpPr>
            <p:cNvPr id="18" name="Rectangle 17">
              <a:extLst>
                <a:ext uri="{FF2B5EF4-FFF2-40B4-BE49-F238E27FC236}">
                  <a16:creationId xmlns:a16="http://schemas.microsoft.com/office/drawing/2014/main" id="{A545F13D-A7E0-CCAC-A08E-3C879DC545F1}"/>
                </a:ext>
              </a:extLst>
            </p:cNvPr>
            <p:cNvSpPr/>
            <p:nvPr/>
          </p:nvSpPr>
          <p:spPr>
            <a:xfrm>
              <a:off x="5752235" y="230852"/>
              <a:ext cx="1331536" cy="253601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000"/>
            </a:p>
          </p:txBody>
        </p:sp>
        <p:sp>
          <p:nvSpPr>
            <p:cNvPr id="20" name="TextBox 19">
              <a:extLst>
                <a:ext uri="{FF2B5EF4-FFF2-40B4-BE49-F238E27FC236}">
                  <a16:creationId xmlns:a16="http://schemas.microsoft.com/office/drawing/2014/main" id="{ED901D1D-F830-6BAF-F6E2-47784E28B097}"/>
                </a:ext>
              </a:extLst>
            </p:cNvPr>
            <p:cNvSpPr txBox="1"/>
            <p:nvPr/>
          </p:nvSpPr>
          <p:spPr>
            <a:xfrm>
              <a:off x="5750627" y="935875"/>
              <a:ext cx="1331536" cy="15216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1526" tIns="0" rIns="131526" bIns="330200" numCol="1" spcCol="1270" anchor="t" anchorCtr="0">
              <a:noAutofit/>
            </a:bodyPr>
            <a:lstStyle/>
            <a:p>
              <a:pPr marL="0" lvl="0" indent="0" algn="l" defTabSz="488950">
                <a:lnSpc>
                  <a:spcPct val="90000"/>
                </a:lnSpc>
                <a:spcBef>
                  <a:spcPct val="0"/>
                </a:spcBef>
                <a:spcAft>
                  <a:spcPct val="35000"/>
                </a:spcAft>
                <a:buNone/>
              </a:pPr>
              <a:r>
                <a:rPr lang="en-US" sz="1200" kern="1200" dirty="0"/>
                <a:t>Multimodal Input: Incorporate voice, image, or video inputs for a more comprehensive diagnostic tool.</a:t>
              </a:r>
            </a:p>
          </p:txBody>
        </p:sp>
      </p:grpSp>
      <p:grpSp>
        <p:nvGrpSpPr>
          <p:cNvPr id="22" name="Group 21">
            <a:extLst>
              <a:ext uri="{FF2B5EF4-FFF2-40B4-BE49-F238E27FC236}">
                <a16:creationId xmlns:a16="http://schemas.microsoft.com/office/drawing/2014/main" id="{7AFD2871-0869-DDDD-55E3-F5FD93C5D035}"/>
              </a:ext>
            </a:extLst>
          </p:cNvPr>
          <p:cNvGrpSpPr/>
          <p:nvPr/>
        </p:nvGrpSpPr>
        <p:grpSpPr>
          <a:xfrm>
            <a:off x="8730365" y="2332665"/>
            <a:ext cx="1366350" cy="2536017"/>
            <a:chOff x="7155480" y="230852"/>
            <a:chExt cx="1366350" cy="2536017"/>
          </a:xfrm>
        </p:grpSpPr>
        <p:sp>
          <p:nvSpPr>
            <p:cNvPr id="23" name="Rectangle 22">
              <a:extLst>
                <a:ext uri="{FF2B5EF4-FFF2-40B4-BE49-F238E27FC236}">
                  <a16:creationId xmlns:a16="http://schemas.microsoft.com/office/drawing/2014/main" id="{2D38EBB1-2327-B991-EC2A-302B625B77A8}"/>
                </a:ext>
              </a:extLst>
            </p:cNvPr>
            <p:cNvSpPr/>
            <p:nvPr/>
          </p:nvSpPr>
          <p:spPr>
            <a:xfrm>
              <a:off x="7190294" y="230852"/>
              <a:ext cx="1331536" cy="253601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2000"/>
            </a:p>
          </p:txBody>
        </p:sp>
        <p:sp>
          <p:nvSpPr>
            <p:cNvPr id="24" name="TextBox 23">
              <a:extLst>
                <a:ext uri="{FF2B5EF4-FFF2-40B4-BE49-F238E27FC236}">
                  <a16:creationId xmlns:a16="http://schemas.microsoft.com/office/drawing/2014/main" id="{A6EE1753-BF92-FF04-1C48-EB68CA858C14}"/>
                </a:ext>
              </a:extLst>
            </p:cNvPr>
            <p:cNvSpPr txBox="1"/>
            <p:nvPr/>
          </p:nvSpPr>
          <p:spPr>
            <a:xfrm>
              <a:off x="7155480" y="925342"/>
              <a:ext cx="1331536" cy="15216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1526" tIns="0" rIns="131526" bIns="330200" numCol="1" spcCol="1270" anchor="t" anchorCtr="0">
              <a:noAutofit/>
            </a:bodyPr>
            <a:lstStyle/>
            <a:p>
              <a:pPr marL="0" lvl="0" indent="0" algn="l" defTabSz="488950">
                <a:lnSpc>
                  <a:spcPct val="90000"/>
                </a:lnSpc>
                <a:spcBef>
                  <a:spcPct val="0"/>
                </a:spcBef>
                <a:spcAft>
                  <a:spcPct val="35000"/>
                </a:spcAft>
                <a:buNone/>
              </a:pPr>
              <a:r>
                <a:rPr lang="en-US" sz="1200" kern="1200" dirty="0"/>
                <a:t>Accessibility Features: Ensure the chatbot is accessible to users with disabilities, enhancing inclusivity.</a:t>
              </a:r>
            </a:p>
          </p:txBody>
        </p:sp>
      </p:grpSp>
      <p:sp>
        <p:nvSpPr>
          <p:cNvPr id="21" name="Right Triangle 20">
            <a:extLst>
              <a:ext uri="{FF2B5EF4-FFF2-40B4-BE49-F238E27FC236}">
                <a16:creationId xmlns:a16="http://schemas.microsoft.com/office/drawing/2014/main" id="{45C0E72B-5790-8F94-9EB3-5D905E71BE11}"/>
              </a:ext>
            </a:extLst>
          </p:cNvPr>
          <p:cNvSpPr/>
          <p:nvPr/>
        </p:nvSpPr>
        <p:spPr>
          <a:xfrm rot="16200000">
            <a:off x="8216098" y="2867177"/>
            <a:ext cx="3828708" cy="3987677"/>
          </a:xfrm>
          <a:prstGeom prst="rtTriangle">
            <a:avLst/>
          </a:prstGeom>
          <a:solidFill>
            <a:schemeClr val="bg1">
              <a:lumMod val="95000"/>
            </a:schemeClr>
          </a:solidFill>
          <a:ln>
            <a:solidFill>
              <a:schemeClr val="bg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6364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fill="hold"/>
                                        <p:tgtEl>
                                          <p:spTgt spid="5"/>
                                        </p:tgtEl>
                                        <p:attrNameLst>
                                          <p:attrName>ppt_x</p:attrName>
                                        </p:attrNameLst>
                                      </p:cBhvr>
                                      <p:tavLst>
                                        <p:tav tm="0">
                                          <p:val>
                                            <p:strVal val="#ppt_x"/>
                                          </p:val>
                                        </p:tav>
                                        <p:tav tm="100000">
                                          <p:val>
                                            <p:strVal val="#ppt_x"/>
                                          </p:val>
                                        </p:tav>
                                      </p:tavLst>
                                    </p:anim>
                                    <p:anim calcmode="lin" valueType="num">
                                      <p:cBhvr additive="base">
                                        <p:cTn id="14"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50" fill="hold"/>
                                        <p:tgtEl>
                                          <p:spTgt spid="8"/>
                                        </p:tgtEl>
                                        <p:attrNameLst>
                                          <p:attrName>ppt_x</p:attrName>
                                        </p:attrNameLst>
                                      </p:cBhvr>
                                      <p:tavLst>
                                        <p:tav tm="0">
                                          <p:val>
                                            <p:strVal val="#ppt_x"/>
                                          </p:val>
                                        </p:tav>
                                        <p:tav tm="100000">
                                          <p:val>
                                            <p:strVal val="#ppt_x"/>
                                          </p:val>
                                        </p:tav>
                                      </p:tavLst>
                                    </p:anim>
                                    <p:anim calcmode="lin" valueType="num">
                                      <p:cBhvr additive="base">
                                        <p:cTn id="20"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fill="hold"/>
                                        <p:tgtEl>
                                          <p:spTgt spid="12"/>
                                        </p:tgtEl>
                                        <p:attrNameLst>
                                          <p:attrName>ppt_x</p:attrName>
                                        </p:attrNameLst>
                                      </p:cBhvr>
                                      <p:tavLst>
                                        <p:tav tm="0">
                                          <p:val>
                                            <p:strVal val="#ppt_x"/>
                                          </p:val>
                                        </p:tav>
                                        <p:tav tm="100000">
                                          <p:val>
                                            <p:strVal val="#ppt_x"/>
                                          </p:val>
                                        </p:tav>
                                      </p:tavLst>
                                    </p:anim>
                                    <p:anim calcmode="lin" valueType="num">
                                      <p:cBhvr additive="base">
                                        <p:cTn id="26"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250" fill="hold"/>
                                        <p:tgtEl>
                                          <p:spTgt spid="16"/>
                                        </p:tgtEl>
                                        <p:attrNameLst>
                                          <p:attrName>ppt_x</p:attrName>
                                        </p:attrNameLst>
                                      </p:cBhvr>
                                      <p:tavLst>
                                        <p:tav tm="0">
                                          <p:val>
                                            <p:strVal val="#ppt_x"/>
                                          </p:val>
                                        </p:tav>
                                        <p:tav tm="100000">
                                          <p:val>
                                            <p:strVal val="#ppt_x"/>
                                          </p:val>
                                        </p:tav>
                                      </p:tavLst>
                                    </p:anim>
                                    <p:anim calcmode="lin" valueType="num">
                                      <p:cBhvr additive="base">
                                        <p:cTn id="32"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250" fill="hold"/>
                                        <p:tgtEl>
                                          <p:spTgt spid="22"/>
                                        </p:tgtEl>
                                        <p:attrNameLst>
                                          <p:attrName>ppt_x</p:attrName>
                                        </p:attrNameLst>
                                      </p:cBhvr>
                                      <p:tavLst>
                                        <p:tav tm="0">
                                          <p:val>
                                            <p:strVal val="#ppt_x"/>
                                          </p:val>
                                        </p:tav>
                                        <p:tav tm="100000">
                                          <p:val>
                                            <p:strVal val="#ppt_x"/>
                                          </p:val>
                                        </p:tav>
                                      </p:tavLst>
                                    </p:anim>
                                    <p:anim calcmode="lin" valueType="num">
                                      <p:cBhvr additive="base">
                                        <p:cTn id="38"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43" name="Rectangle 4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80D0A1D3-A1C8-E27F-C740-405B237A521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A98EE3D-8CD1-4C3F-BD1C-C98C9596463C}" type="slidenum">
              <a:rPr lang="en-US" smtClean="0">
                <a:solidFill>
                  <a:schemeClr val="tx1">
                    <a:tint val="75000"/>
                  </a:schemeClr>
                </a:solidFill>
              </a:rPr>
              <a:pPr>
                <a:spcAft>
                  <a:spcPts val="600"/>
                </a:spcAft>
              </a:pPr>
              <a:t>54</a:t>
            </a:fld>
            <a:endParaRPr lang="en-US">
              <a:solidFill>
                <a:schemeClr val="tx1">
                  <a:tint val="75000"/>
                </a:schemeClr>
              </a:solidFill>
            </a:endParaRPr>
          </a:p>
        </p:txBody>
      </p:sp>
      <p:sp>
        <p:nvSpPr>
          <p:cNvPr id="6" name="Rectangle 5">
            <a:extLst>
              <a:ext uri="{FF2B5EF4-FFF2-40B4-BE49-F238E27FC236}">
                <a16:creationId xmlns:a16="http://schemas.microsoft.com/office/drawing/2014/main" id="{36303429-9662-153D-4099-B572AC180906}"/>
              </a:ext>
            </a:extLst>
          </p:cNvPr>
          <p:cNvSpPr/>
          <p:nvPr/>
        </p:nvSpPr>
        <p:spPr>
          <a:xfrm>
            <a:off x="0" y="4415246"/>
            <a:ext cx="12192000" cy="24479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920CF1-9777-DD52-719A-78F31D59A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FBEF9423-678B-A339-7C64-5B89D039EE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47D061E-A67B-EFE2-5DC8-E61CD9104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988F866-A581-D2D9-5A16-7A61BF22A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F4CFA17A-7484-444B-A1C3-2F152384A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4D67B7-CFBC-AF67-F25D-02A89F5C4A87}"/>
              </a:ext>
            </a:extLst>
          </p:cNvPr>
          <p:cNvSpPr txBox="1">
            <a:spLocks/>
          </p:cNvSpPr>
          <p:nvPr/>
        </p:nvSpPr>
        <p:spPr>
          <a:xfrm>
            <a:off x="5133707" y="664898"/>
            <a:ext cx="6413228" cy="55275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457200" algn="just">
              <a:buFont typeface="+mj-lt"/>
              <a:buAutoNum type="arabicPeriod"/>
            </a:pPr>
            <a:r>
              <a:rPr lang="en-US" sz="2000" dirty="0" err="1">
                <a:latin typeface="Gill Sans MT(Body)"/>
              </a:rPr>
              <a:t>Abdelhay</a:t>
            </a:r>
            <a:r>
              <a:rPr lang="en-US" sz="2000" dirty="0">
                <a:latin typeface="Gill Sans MT(Body)"/>
              </a:rPr>
              <a:t>, Mohammed, Ammar Mohammed, and Hesham A. </a:t>
            </a:r>
            <a:r>
              <a:rPr lang="en-US" sz="2000" dirty="0" err="1">
                <a:latin typeface="Gill Sans MT(Body)"/>
              </a:rPr>
              <a:t>Hefny</a:t>
            </a:r>
            <a:r>
              <a:rPr lang="en-US" sz="2000" dirty="0">
                <a:latin typeface="Gill Sans MT(Body)"/>
              </a:rPr>
              <a:t>. "Deep learning for Arabic healthcare: </a:t>
            </a:r>
            <a:r>
              <a:rPr lang="en-US" sz="2000" dirty="0" err="1">
                <a:latin typeface="Gill Sans MT(Body)"/>
              </a:rPr>
              <a:t>MedicalBot</a:t>
            </a:r>
            <a:r>
              <a:rPr lang="en-US" sz="2000" dirty="0">
                <a:latin typeface="Gill Sans MT(Body)"/>
              </a:rPr>
              <a:t>." </a:t>
            </a:r>
            <a:r>
              <a:rPr lang="en-US" sz="2000" i="1" dirty="0">
                <a:latin typeface="Gill Sans MT(Body)"/>
              </a:rPr>
              <a:t>Social Network Analysis and Mining</a:t>
            </a:r>
            <a:r>
              <a:rPr lang="en-US" sz="2000" dirty="0">
                <a:latin typeface="Gill Sans MT(Body)"/>
              </a:rPr>
              <a:t> 13.1 (2023): 71.</a:t>
            </a:r>
          </a:p>
          <a:p>
            <a:pPr marL="685800" indent="-457200" algn="just">
              <a:buFont typeface="+mj-lt"/>
              <a:buAutoNum type="arabicPeriod"/>
            </a:pPr>
            <a:r>
              <a:rPr lang="en-US" sz="2000" dirty="0" err="1">
                <a:latin typeface="Gill Sans MT(Body)"/>
              </a:rPr>
              <a:t>Boulesnane</a:t>
            </a:r>
            <a:r>
              <a:rPr lang="en-US" sz="2000" dirty="0">
                <a:latin typeface="Gill Sans MT(Body)"/>
              </a:rPr>
              <a:t>, Abdennour, et al. "</a:t>
            </a:r>
            <a:r>
              <a:rPr lang="en-US" sz="2000" dirty="0" err="1">
                <a:latin typeface="Gill Sans MT(Body)"/>
              </a:rPr>
              <a:t>Dzchatbot</a:t>
            </a:r>
            <a:r>
              <a:rPr lang="en-US" sz="2000" dirty="0">
                <a:latin typeface="Gill Sans MT(Body)"/>
              </a:rPr>
              <a:t>: a medical assistant chatbot in the </a:t>
            </a:r>
            <a:r>
              <a:rPr lang="en-US" sz="2000" dirty="0" err="1">
                <a:latin typeface="Gill Sans MT(Body)"/>
              </a:rPr>
              <a:t>algerian</a:t>
            </a:r>
            <a:r>
              <a:rPr lang="en-US" sz="2000" dirty="0">
                <a:latin typeface="Gill Sans MT(Body)"/>
              </a:rPr>
              <a:t> </a:t>
            </a:r>
            <a:r>
              <a:rPr lang="en-US" sz="2000" dirty="0" err="1">
                <a:latin typeface="Gill Sans MT(Body)"/>
              </a:rPr>
              <a:t>arabic</a:t>
            </a:r>
            <a:r>
              <a:rPr lang="en-US" sz="2000" dirty="0">
                <a:latin typeface="Gill Sans MT(Body)"/>
              </a:rPr>
              <a:t> dialect using seq2seq model." </a:t>
            </a:r>
            <a:r>
              <a:rPr lang="en-US" sz="2000" i="1" dirty="0">
                <a:latin typeface="Gill Sans MT(Body)"/>
              </a:rPr>
              <a:t>2022 4th international conference on pattern analysis and intelligent systems (PAIS)</a:t>
            </a:r>
            <a:r>
              <a:rPr lang="en-US" sz="2000" dirty="0">
                <a:latin typeface="Gill Sans MT(Body)"/>
              </a:rPr>
              <a:t>. IEEE, 2022.</a:t>
            </a:r>
          </a:p>
          <a:p>
            <a:pPr marL="685800" indent="-457200" algn="just">
              <a:buFont typeface="+mj-lt"/>
              <a:buAutoNum type="arabicPeriod"/>
            </a:pPr>
            <a:r>
              <a:rPr lang="en-US" sz="2000" dirty="0">
                <a:latin typeface="Gill Sans MT(Body)"/>
              </a:rPr>
              <a:t>Bao, </a:t>
            </a:r>
            <a:r>
              <a:rPr lang="en-US" sz="2000" dirty="0" err="1">
                <a:latin typeface="Gill Sans MT(Body)"/>
              </a:rPr>
              <a:t>Qiming</a:t>
            </a:r>
            <a:r>
              <a:rPr lang="en-US" sz="2000" dirty="0">
                <a:latin typeface="Gill Sans MT(Body)"/>
              </a:rPr>
              <a:t>, Lin Ni, and </a:t>
            </a:r>
            <a:r>
              <a:rPr lang="en-US" sz="2000" dirty="0" err="1">
                <a:latin typeface="Gill Sans MT(Body)"/>
              </a:rPr>
              <a:t>Jiamou</a:t>
            </a:r>
            <a:r>
              <a:rPr lang="en-US" sz="2000" dirty="0">
                <a:latin typeface="Gill Sans MT(Body)"/>
              </a:rPr>
              <a:t> Liu. "HHH: an online medical chatbot system based on knowledge graph and hierarchical bi-directional attention." </a:t>
            </a:r>
            <a:r>
              <a:rPr lang="en-US" sz="2000" i="1" dirty="0">
                <a:latin typeface="Gill Sans MT(Body)"/>
              </a:rPr>
              <a:t>Proceedings of the Australasian computer science week multiconference</a:t>
            </a:r>
            <a:r>
              <a:rPr lang="en-US" sz="2000" dirty="0">
                <a:latin typeface="Gill Sans MT(Body)"/>
              </a:rPr>
              <a:t>. 2020.</a:t>
            </a:r>
          </a:p>
          <a:p>
            <a:pPr marL="685800" indent="-457200" algn="just">
              <a:buFont typeface="+mj-lt"/>
              <a:buAutoNum type="arabicPeriod"/>
            </a:pPr>
            <a:r>
              <a:rPr lang="en-US" sz="2000" dirty="0">
                <a:latin typeface="Gill Sans MT(Body)"/>
              </a:rPr>
              <a:t>Mishra, Prateek, et al. "Personalized Healthcare Chatbot: Dataset and Prototype System." </a:t>
            </a:r>
            <a:r>
              <a:rPr lang="en-US" sz="2000" i="1" dirty="0">
                <a:latin typeface="Gill Sans MT(Body)"/>
              </a:rPr>
              <a:t>International Conference on Computational Intelligence in Communications and Business Analytics</a:t>
            </a:r>
            <a:r>
              <a:rPr lang="en-US" sz="2000" dirty="0">
                <a:latin typeface="Gill Sans MT(Body)"/>
              </a:rPr>
              <a:t>. Cham: Springer International Publishing, 2022.</a:t>
            </a:r>
          </a:p>
        </p:txBody>
      </p:sp>
      <p:sp>
        <p:nvSpPr>
          <p:cNvPr id="2" name="Title 1">
            <a:extLst>
              <a:ext uri="{FF2B5EF4-FFF2-40B4-BE49-F238E27FC236}">
                <a16:creationId xmlns:a16="http://schemas.microsoft.com/office/drawing/2014/main" id="{FBDA8EDF-4D55-53E9-0CF7-2294096AF486}"/>
              </a:ext>
            </a:extLst>
          </p:cNvPr>
          <p:cNvSpPr txBox="1">
            <a:spLocks/>
          </p:cNvSpPr>
          <p:nvPr/>
        </p:nvSpPr>
        <p:spPr>
          <a:xfrm>
            <a:off x="1245330" y="3257789"/>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accent1"/>
                </a:solidFill>
                <a:latin typeface="Gill Sans MT(Header)"/>
              </a:rPr>
              <a:t>References</a:t>
            </a:r>
            <a:br>
              <a:rPr lang="en-US" sz="2800" kern="1200" dirty="0">
                <a:solidFill>
                  <a:schemeClr val="tx1"/>
                </a:solidFill>
                <a:latin typeface="Gill Sans MT(Header)"/>
              </a:rPr>
            </a:br>
            <a:endParaRPr lang="en-US" sz="2800" kern="1200" dirty="0">
              <a:solidFill>
                <a:schemeClr val="tx1"/>
              </a:solidFill>
              <a:latin typeface="Gill Sans MT(Header)"/>
            </a:endParaRPr>
          </a:p>
        </p:txBody>
      </p:sp>
    </p:spTree>
    <p:extLst>
      <p:ext uri="{BB962C8B-B14F-4D97-AF65-F5344CB8AC3E}">
        <p14:creationId xmlns:p14="http://schemas.microsoft.com/office/powerpoint/2010/main" val="171458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250"/>
                                        <p:tgtEl>
                                          <p:spTgt spid="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250"/>
                                        <p:tgtEl>
                                          <p:spTgt spid="3">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250"/>
                                        <p:tgtEl>
                                          <p:spTgt spid="3">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arn(inVertical)">
                                      <p:cBhvr>
                                        <p:cTn id="23"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0D0A1D3-A1C8-E27F-C740-405B237A521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A98EE3D-8CD1-4C3F-BD1C-C98C9596463C}" type="slidenum">
              <a:rPr lang="en-US" smtClean="0">
                <a:solidFill>
                  <a:schemeClr val="tx1">
                    <a:tint val="75000"/>
                  </a:schemeClr>
                </a:solidFill>
              </a:rPr>
              <a:pPr>
                <a:spcAft>
                  <a:spcPts val="600"/>
                </a:spcAft>
              </a:pPr>
              <a:t>55</a:t>
            </a:fld>
            <a:endParaRPr lang="en-US">
              <a:solidFill>
                <a:schemeClr val="tx1">
                  <a:tint val="75000"/>
                </a:schemeClr>
              </a:solidFill>
            </a:endParaRPr>
          </a:p>
        </p:txBody>
      </p:sp>
      <p:sp>
        <p:nvSpPr>
          <p:cNvPr id="6" name="Rectangle 5">
            <a:extLst>
              <a:ext uri="{FF2B5EF4-FFF2-40B4-BE49-F238E27FC236}">
                <a16:creationId xmlns:a16="http://schemas.microsoft.com/office/drawing/2014/main" id="{36303429-9662-153D-4099-B572AC180906}"/>
              </a:ext>
            </a:extLst>
          </p:cNvPr>
          <p:cNvSpPr/>
          <p:nvPr/>
        </p:nvSpPr>
        <p:spPr>
          <a:xfrm>
            <a:off x="0" y="4415246"/>
            <a:ext cx="12192000" cy="24479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32F07935-7B1F-DEA2-ABFA-68D130D9B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C9AE95-596C-65DF-DBAB-7AD91FF3E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F1BA4BB-7273-9DEB-D8CA-533D8D569710}"/>
              </a:ext>
            </a:extLst>
          </p:cNvPr>
          <p:cNvSpPr/>
          <p:nvPr/>
        </p:nvSpPr>
        <p:spPr>
          <a:xfrm>
            <a:off x="0" y="4415246"/>
            <a:ext cx="12192000" cy="24479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16E364E-1F4C-7C4C-0DA6-DDDAF5FC2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FC7B39B-C7A9-A3A1-BA7C-499300FB1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B72F251-C312-B2AC-7B0B-25E277E2B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BABEF066-1B2D-B71C-250F-40333702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70DC543-A7D4-2048-F789-4642F4AA1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4D67B7-CFBC-AF67-F25D-02A89F5C4A87}"/>
              </a:ext>
            </a:extLst>
          </p:cNvPr>
          <p:cNvSpPr txBox="1">
            <a:spLocks/>
          </p:cNvSpPr>
          <p:nvPr/>
        </p:nvSpPr>
        <p:spPr>
          <a:xfrm>
            <a:off x="5020792" y="889703"/>
            <a:ext cx="6505300" cy="538046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457200" algn="just">
              <a:buFont typeface="+mj-lt"/>
              <a:buAutoNum type="arabicPeriod" startAt="5"/>
            </a:pPr>
            <a:r>
              <a:rPr lang="en-US" sz="2000" dirty="0" err="1">
                <a:latin typeface="Gill Sans MT(Body)"/>
              </a:rPr>
              <a:t>Boussakssou</a:t>
            </a:r>
            <a:r>
              <a:rPr lang="en-US" sz="2000" dirty="0">
                <a:latin typeface="Gill Sans MT(Body)"/>
              </a:rPr>
              <a:t>, Mohamed &amp; </a:t>
            </a:r>
            <a:r>
              <a:rPr lang="en-US" sz="2000" dirty="0" err="1">
                <a:latin typeface="Gill Sans MT(Body)"/>
              </a:rPr>
              <a:t>Ezzikouri</a:t>
            </a:r>
            <a:r>
              <a:rPr lang="en-US" sz="2000" dirty="0">
                <a:latin typeface="Gill Sans MT(Body)"/>
              </a:rPr>
              <a:t>, </a:t>
            </a:r>
            <a:r>
              <a:rPr lang="en-US" sz="2000" dirty="0" err="1">
                <a:latin typeface="Gill Sans MT(Body)"/>
              </a:rPr>
              <a:t>Hanane</a:t>
            </a:r>
            <a:r>
              <a:rPr lang="en-US" sz="2000" dirty="0">
                <a:latin typeface="Gill Sans MT(Body)"/>
              </a:rPr>
              <a:t> &amp; </a:t>
            </a:r>
            <a:r>
              <a:rPr lang="en-US" sz="2000" dirty="0" err="1">
                <a:latin typeface="Gill Sans MT(Body)"/>
              </a:rPr>
              <a:t>Erritali</a:t>
            </a:r>
            <a:r>
              <a:rPr lang="en-US" sz="2000" dirty="0">
                <a:latin typeface="Gill Sans MT(Body)"/>
              </a:rPr>
              <a:t>, Mohammed. (2022). Chatbot in Arabic language using seq to seq model. Multimedia Tools and Applications. 81. 1-13. </a:t>
            </a:r>
          </a:p>
          <a:p>
            <a:pPr marL="685800" indent="-457200" algn="just">
              <a:buFont typeface="+mj-lt"/>
              <a:buAutoNum type="arabicPeriod" startAt="5"/>
            </a:pPr>
            <a:r>
              <a:rPr lang="en-US" sz="2000" dirty="0">
                <a:latin typeface="Gill Sans MT(Body)"/>
              </a:rPr>
              <a:t>Mohammad, Abu Bakr &amp; </a:t>
            </a:r>
            <a:r>
              <a:rPr lang="en-US" sz="2000" dirty="0" err="1">
                <a:latin typeface="Gill Sans MT(Body)"/>
              </a:rPr>
              <a:t>Eissa</a:t>
            </a:r>
            <a:r>
              <a:rPr lang="en-US" sz="2000" dirty="0">
                <a:latin typeface="Gill Sans MT(Body)"/>
              </a:rPr>
              <a:t>, Kareem &amp; El-</a:t>
            </a:r>
            <a:r>
              <a:rPr lang="en-US" sz="2000" dirty="0" err="1">
                <a:latin typeface="Gill Sans MT(Body)"/>
              </a:rPr>
              <a:t>Beltagy</a:t>
            </a:r>
            <a:r>
              <a:rPr lang="en-US" sz="2000" dirty="0">
                <a:latin typeface="Gill Sans MT(Body)"/>
              </a:rPr>
              <a:t>, </a:t>
            </a:r>
            <a:r>
              <a:rPr lang="en-US" sz="2000" dirty="0" err="1">
                <a:latin typeface="Gill Sans MT(Body)"/>
              </a:rPr>
              <a:t>Samhaa</a:t>
            </a:r>
            <a:r>
              <a:rPr lang="en-US" sz="2000" dirty="0">
                <a:latin typeface="Gill Sans MT(Body)"/>
              </a:rPr>
              <a:t>. (2017). </a:t>
            </a:r>
            <a:r>
              <a:rPr lang="en-US" sz="2000" dirty="0" err="1">
                <a:latin typeface="Gill Sans MT(Body)"/>
              </a:rPr>
              <a:t>AraVec</a:t>
            </a:r>
            <a:r>
              <a:rPr lang="en-US" sz="2000" dirty="0">
                <a:latin typeface="Gill Sans MT(Body)"/>
              </a:rPr>
              <a:t>: A set of Arabic Word Embedding Models for use in Arabic NLP. Procedia Computer Science. 117. 256-265. </a:t>
            </a:r>
          </a:p>
          <a:p>
            <a:pPr marL="685800" indent="-457200" algn="just">
              <a:buFont typeface="+mj-lt"/>
              <a:buAutoNum type="arabicPeriod" startAt="5"/>
            </a:pPr>
            <a:r>
              <a:rPr lang="en-US" sz="2000" dirty="0">
                <a:latin typeface="Gill Sans MT(Body)"/>
              </a:rPr>
              <a:t>Zhou, Kaitlyn &amp; </a:t>
            </a:r>
            <a:r>
              <a:rPr lang="en-US" sz="2000" dirty="0" err="1">
                <a:latin typeface="Gill Sans MT(Body)"/>
              </a:rPr>
              <a:t>Ethayarajh</a:t>
            </a:r>
            <a:r>
              <a:rPr lang="en-US" sz="2000" dirty="0">
                <a:latin typeface="Gill Sans MT(Body)"/>
              </a:rPr>
              <a:t>, Kawin &amp; Card, Dallas &amp; </a:t>
            </a:r>
            <a:r>
              <a:rPr lang="en-US" sz="2000" dirty="0" err="1">
                <a:latin typeface="Gill Sans MT(Body)"/>
              </a:rPr>
              <a:t>Jurafsky</a:t>
            </a:r>
            <a:r>
              <a:rPr lang="en-US" sz="2000" dirty="0">
                <a:latin typeface="Gill Sans MT(Body)"/>
              </a:rPr>
              <a:t>, Dan. (2022). Problems with Cosine as a Measure of Embedding Similarity for High Frequency Words. </a:t>
            </a:r>
          </a:p>
          <a:p>
            <a:pPr marL="685800" indent="-457200" algn="just">
              <a:buFont typeface="+mj-lt"/>
              <a:buAutoNum type="arabicPeriod" startAt="5"/>
            </a:pPr>
            <a:r>
              <a:rPr lang="en-US" sz="2000" dirty="0">
                <a:latin typeface="Gill Sans MT(Body)"/>
              </a:rPr>
              <a:t>Hendy, Amr &amp; </a:t>
            </a:r>
            <a:r>
              <a:rPr lang="en-US" sz="2000" dirty="0" err="1">
                <a:latin typeface="Gill Sans MT(Body)"/>
              </a:rPr>
              <a:t>Abdelrehim</a:t>
            </a:r>
            <a:r>
              <a:rPr lang="en-US" sz="2000" dirty="0">
                <a:latin typeface="Gill Sans MT(Body)"/>
              </a:rPr>
              <a:t>, Mohamed &amp; Sharaf, Amr &amp; </a:t>
            </a:r>
            <a:r>
              <a:rPr lang="en-US" sz="2000" dirty="0" err="1">
                <a:latin typeface="Gill Sans MT(Body)"/>
              </a:rPr>
              <a:t>Raunak</a:t>
            </a:r>
            <a:r>
              <a:rPr lang="en-US" sz="2000" dirty="0">
                <a:latin typeface="Gill Sans MT(Body)"/>
              </a:rPr>
              <a:t>, Vikas &amp; </a:t>
            </a:r>
            <a:r>
              <a:rPr lang="en-US" sz="2000" dirty="0" err="1">
                <a:latin typeface="Gill Sans MT(Body)"/>
              </a:rPr>
              <a:t>Gabr</a:t>
            </a:r>
            <a:r>
              <a:rPr lang="en-US" sz="2000" dirty="0">
                <a:latin typeface="Gill Sans MT(Body)"/>
              </a:rPr>
              <a:t>, Mohamed &amp; Matsushita, </a:t>
            </a:r>
            <a:r>
              <a:rPr lang="en-US" sz="2000" dirty="0" err="1">
                <a:latin typeface="Gill Sans MT(Body)"/>
              </a:rPr>
              <a:t>Hitokazu</a:t>
            </a:r>
            <a:r>
              <a:rPr lang="en-US" sz="2000" dirty="0">
                <a:latin typeface="Gill Sans MT(Body)"/>
              </a:rPr>
              <a:t> &amp; Kim, Young Jin &amp; </a:t>
            </a:r>
            <a:r>
              <a:rPr lang="en-US" sz="2000" dirty="0" err="1">
                <a:latin typeface="Gill Sans MT(Body)"/>
              </a:rPr>
              <a:t>Afify</a:t>
            </a:r>
            <a:r>
              <a:rPr lang="en-US" sz="2000" dirty="0">
                <a:latin typeface="Gill Sans MT(Body)"/>
              </a:rPr>
              <a:t>, Mohamed &amp; </a:t>
            </a:r>
            <a:r>
              <a:rPr lang="en-US" sz="2000" dirty="0" err="1">
                <a:latin typeface="Gill Sans MT(Body)"/>
              </a:rPr>
              <a:t>Awadalla</a:t>
            </a:r>
            <a:r>
              <a:rPr lang="en-US" sz="2000" dirty="0">
                <a:latin typeface="Gill Sans MT(Body)"/>
              </a:rPr>
              <a:t>, Hany. (2023). How Good Are GPT Models at Machine Translation? A Comprehensive Evaluation. 10.48550/arXiv.2302.09210.</a:t>
            </a:r>
          </a:p>
        </p:txBody>
      </p:sp>
      <p:sp>
        <p:nvSpPr>
          <p:cNvPr id="2" name="Title 1">
            <a:extLst>
              <a:ext uri="{FF2B5EF4-FFF2-40B4-BE49-F238E27FC236}">
                <a16:creationId xmlns:a16="http://schemas.microsoft.com/office/drawing/2014/main" id="{FBDA8EDF-4D55-53E9-0CF7-2294096AF486}"/>
              </a:ext>
            </a:extLst>
          </p:cNvPr>
          <p:cNvSpPr txBox="1">
            <a:spLocks/>
          </p:cNvSpPr>
          <p:nvPr/>
        </p:nvSpPr>
        <p:spPr>
          <a:xfrm>
            <a:off x="1245330" y="3257789"/>
            <a:ext cx="3796306" cy="26909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accent1"/>
                </a:solidFill>
                <a:latin typeface="Gill Sans MT(Header)"/>
              </a:rPr>
              <a:t>References</a:t>
            </a:r>
            <a:br>
              <a:rPr lang="en-US" sz="2800" kern="1200" dirty="0">
                <a:solidFill>
                  <a:schemeClr val="tx1"/>
                </a:solidFill>
                <a:latin typeface="Gill Sans MT(Header)"/>
              </a:rPr>
            </a:br>
            <a:endParaRPr lang="en-US" sz="2800" kern="1200" dirty="0">
              <a:solidFill>
                <a:schemeClr val="tx1"/>
              </a:solidFill>
              <a:latin typeface="Gill Sans MT(Header)"/>
            </a:endParaRPr>
          </a:p>
        </p:txBody>
      </p:sp>
    </p:spTree>
    <p:extLst>
      <p:ext uri="{BB962C8B-B14F-4D97-AF65-F5344CB8AC3E}">
        <p14:creationId xmlns:p14="http://schemas.microsoft.com/office/powerpoint/2010/main" val="384957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E24AD4-62E3-F200-B56F-73C8CD7B60C4}"/>
              </a:ext>
            </a:extLst>
          </p:cNvPr>
          <p:cNvSpPr/>
          <p:nvPr/>
        </p:nvSpPr>
        <p:spPr>
          <a:xfrm>
            <a:off x="0" y="0"/>
            <a:ext cx="12059728" cy="6728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95FA1DC-EF2E-42E3-3A2E-D288A9E879C9}"/>
              </a:ext>
            </a:extLst>
          </p:cNvPr>
          <p:cNvSpPr txBox="1"/>
          <p:nvPr/>
        </p:nvSpPr>
        <p:spPr>
          <a:xfrm>
            <a:off x="2366484" y="1041161"/>
            <a:ext cx="5925989" cy="316751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200" kern="1200" dirty="0">
                <a:solidFill>
                  <a:schemeClr val="tx2"/>
                </a:solidFill>
                <a:latin typeface="+mj-lt"/>
                <a:ea typeface="+mj-ea"/>
                <a:cs typeface="+mj-cs"/>
              </a:rPr>
              <a:t>Any </a:t>
            </a:r>
          </a:p>
          <a:p>
            <a:pPr algn="ctr">
              <a:lnSpc>
                <a:spcPct val="90000"/>
              </a:lnSpc>
              <a:spcBef>
                <a:spcPct val="0"/>
              </a:spcBef>
              <a:spcAft>
                <a:spcPts val="600"/>
              </a:spcAft>
            </a:pPr>
            <a:r>
              <a:rPr lang="en-US" sz="8200" kern="1200" dirty="0">
                <a:solidFill>
                  <a:schemeClr val="tx2"/>
                </a:solidFill>
                <a:latin typeface="+mj-lt"/>
                <a:ea typeface="+mj-ea"/>
                <a:cs typeface="+mj-cs"/>
              </a:rPr>
              <a:t>Questions</a:t>
            </a:r>
          </a:p>
        </p:txBody>
      </p:sp>
      <p:pic>
        <p:nvPicPr>
          <p:cNvPr id="5" name="Graphic 4" descr="Help">
            <a:extLst>
              <a:ext uri="{FF2B5EF4-FFF2-40B4-BE49-F238E27FC236}">
                <a16:creationId xmlns:a16="http://schemas.microsoft.com/office/drawing/2014/main" id="{3A9AF60C-02E0-BF66-8740-450569F9A9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3405" y="2624916"/>
            <a:ext cx="1608167" cy="1608167"/>
          </a:xfrm>
          <a:prstGeom prst="rect">
            <a:avLst/>
          </a:prstGeom>
        </p:spPr>
      </p:pic>
    </p:spTree>
    <p:extLst>
      <p:ext uri="{BB962C8B-B14F-4D97-AF65-F5344CB8AC3E}">
        <p14:creationId xmlns:p14="http://schemas.microsoft.com/office/powerpoint/2010/main" val="8505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anim calcmode="lin" valueType="num">
                                      <p:cBhvr>
                                        <p:cTn id="8"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anim calcmode="lin" valueType="num">
                                      <p:cBhvr>
                                        <p:cTn id="13" dur="25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Rectangle 2">
            <a:extLst>
              <a:ext uri="{FF2B5EF4-FFF2-40B4-BE49-F238E27FC236}">
                <a16:creationId xmlns:a16="http://schemas.microsoft.com/office/drawing/2014/main" id="{A4E24AD4-62E3-F200-B56F-73C8CD7B60C4}"/>
              </a:ext>
            </a:extLst>
          </p:cNvPr>
          <p:cNvSpPr/>
          <p:nvPr/>
        </p:nvSpPr>
        <p:spPr>
          <a:xfrm>
            <a:off x="0" y="0"/>
            <a:ext cx="12059728" cy="6728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C84B088-FC16-3A17-B684-CA7DA4E56F0F}"/>
              </a:ext>
            </a:extLst>
          </p:cNvPr>
          <p:cNvSpPr txBox="1"/>
          <p:nvPr/>
        </p:nvSpPr>
        <p:spPr>
          <a:xfrm>
            <a:off x="2605548" y="2776802"/>
            <a:ext cx="6570082" cy="1235403"/>
          </a:xfrm>
          <a:prstGeom prst="rect">
            <a:avLst/>
          </a:prstGeom>
          <a:noFill/>
        </p:spPr>
        <p:txBody>
          <a:bodyPr wrap="square" rtlCol="0">
            <a:spAutoFit/>
          </a:bodyPr>
          <a:lstStyle/>
          <a:p>
            <a:pPr algn="ctr">
              <a:lnSpc>
                <a:spcPct val="90000"/>
              </a:lnSpc>
              <a:spcBef>
                <a:spcPct val="0"/>
              </a:spcBef>
              <a:spcAft>
                <a:spcPts val="600"/>
              </a:spcAft>
            </a:pPr>
            <a:r>
              <a:rPr lang="en-US" sz="8200" dirty="0">
                <a:solidFill>
                  <a:schemeClr val="tx2"/>
                </a:solidFill>
                <a:latin typeface="+mj-lt"/>
                <a:ea typeface="+mj-ea"/>
                <a:cs typeface="+mj-cs"/>
              </a:rPr>
              <a:t>Thank You</a:t>
            </a:r>
          </a:p>
        </p:txBody>
      </p:sp>
      <p:pic>
        <p:nvPicPr>
          <p:cNvPr id="7" name="Graphic 6" descr="Heart with solid fill">
            <a:extLst>
              <a:ext uri="{FF2B5EF4-FFF2-40B4-BE49-F238E27FC236}">
                <a16:creationId xmlns:a16="http://schemas.microsoft.com/office/drawing/2014/main" id="{D45EA215-4D03-775B-20B0-8FA96DA683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7366" y="2907102"/>
            <a:ext cx="914400" cy="914400"/>
          </a:xfrm>
          <a:prstGeom prst="rect">
            <a:avLst/>
          </a:prstGeom>
        </p:spPr>
      </p:pic>
    </p:spTree>
    <p:extLst>
      <p:ext uri="{BB962C8B-B14F-4D97-AF65-F5344CB8AC3E}">
        <p14:creationId xmlns:p14="http://schemas.microsoft.com/office/powerpoint/2010/main" val="235168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anim calcmode="lin" valueType="num">
                                      <p:cBhvr>
                                        <p:cTn id="13" dur="250" fill="hold"/>
                                        <p:tgtEl>
                                          <p:spTgt spid="4"/>
                                        </p:tgtEl>
                                        <p:attrNameLst>
                                          <p:attrName>ppt_x</p:attrName>
                                        </p:attrNameLst>
                                      </p:cBhvr>
                                      <p:tavLst>
                                        <p:tav tm="0">
                                          <p:val>
                                            <p:strVal val="#ppt_x"/>
                                          </p:val>
                                        </p:tav>
                                        <p:tav tm="100000">
                                          <p:val>
                                            <p:strVal val="#ppt_x"/>
                                          </p:val>
                                        </p:tav>
                                      </p:tavLst>
                                    </p:anim>
                                    <p:anim calcmode="lin" valueType="num">
                                      <p:cBhvr>
                                        <p:cTn id="14" dur="25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anim calcmode="lin" valueType="num">
                                      <p:cBhvr>
                                        <p:cTn id="18" dur="250" fill="hold"/>
                                        <p:tgtEl>
                                          <p:spTgt spid="7"/>
                                        </p:tgtEl>
                                        <p:attrNameLst>
                                          <p:attrName>ppt_x</p:attrName>
                                        </p:attrNameLst>
                                      </p:cBhvr>
                                      <p:tavLst>
                                        <p:tav tm="0">
                                          <p:val>
                                            <p:strVal val="#ppt_x"/>
                                          </p:val>
                                        </p:tav>
                                        <p:tav tm="100000">
                                          <p:val>
                                            <p:strVal val="#ppt_x"/>
                                          </p:val>
                                        </p:tav>
                                      </p:tavLst>
                                    </p:anim>
                                    <p:anim calcmode="lin" valueType="num">
                                      <p:cBhvr>
                                        <p:cTn id="1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0BD3C9-8DC1-43A4-EC42-A311DDF1B5C8}"/>
              </a:ext>
            </a:extLst>
          </p:cNvPr>
          <p:cNvSpPr txBox="1"/>
          <p:nvPr/>
        </p:nvSpPr>
        <p:spPr>
          <a:xfrm>
            <a:off x="5720158" y="434136"/>
            <a:ext cx="5675164"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solidFill>
                  <a:schemeClr val="accent1"/>
                </a:solidFill>
                <a:latin typeface="Gill Sans MT (Headings)"/>
                <a:ea typeface="+mj-ea"/>
                <a:cs typeface="+mj-cs"/>
              </a:rPr>
              <a:t> Problem Definition Cont.</a:t>
            </a:r>
          </a:p>
        </p:txBody>
      </p:sp>
      <p:pic>
        <p:nvPicPr>
          <p:cNvPr id="11" name="Picture 10" descr="A person inside a cup with a face mask&#10;&#10;Description automatically generated">
            <a:extLst>
              <a:ext uri="{FF2B5EF4-FFF2-40B4-BE49-F238E27FC236}">
                <a16:creationId xmlns:a16="http://schemas.microsoft.com/office/drawing/2014/main" id="{83B385D8-EB9B-FB3F-4A06-C673B025D110}"/>
              </a:ext>
            </a:extLst>
          </p:cNvPr>
          <p:cNvPicPr>
            <a:picLocks noChangeAspect="1"/>
          </p:cNvPicPr>
          <p:nvPr/>
        </p:nvPicPr>
        <p:blipFill rotWithShape="1">
          <a:blip r:embed="rId2"/>
          <a:srcRect t="6645" r="1" b="13269"/>
          <a:stretch/>
        </p:blipFill>
        <p:spPr>
          <a:xfrm>
            <a:off x="20" y="1017917"/>
            <a:ext cx="4640991" cy="4744528"/>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E192D388-A653-AA68-3C9F-AACE450B3414}"/>
              </a:ext>
            </a:extLst>
          </p:cNvPr>
          <p:cNvSpPr txBox="1"/>
          <p:nvPr/>
        </p:nvSpPr>
        <p:spPr>
          <a:xfrm>
            <a:off x="5720158" y="2402308"/>
            <a:ext cx="4840010" cy="131447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effectLst/>
                <a:latin typeface="Gill Sans MT(Body)"/>
              </a:rPr>
              <a:t>In 2019, the Corona pandemic appeared and led to a lack of interaction between Humans face to face. </a:t>
            </a:r>
          </a:p>
          <a:p>
            <a:pPr marL="285750" indent="-228600">
              <a:lnSpc>
                <a:spcPct val="90000"/>
              </a:lnSpc>
              <a:spcAft>
                <a:spcPts val="600"/>
              </a:spcAft>
              <a:buFont typeface="Arial" panose="020B0604020202020204" pitchFamily="34" charset="0"/>
              <a:buChar char="•"/>
            </a:pPr>
            <a:endParaRPr lang="en-US" sz="2100" dirty="0">
              <a:latin typeface="Gill Sans MT(Body)"/>
            </a:endParaRPr>
          </a:p>
          <a:p>
            <a:pPr indent="-228600">
              <a:lnSpc>
                <a:spcPct val="90000"/>
              </a:lnSpc>
              <a:spcAft>
                <a:spcPts val="600"/>
              </a:spcAft>
              <a:buFont typeface="Arial" panose="020B0604020202020204" pitchFamily="34" charset="0"/>
              <a:buChar char="•"/>
            </a:pPr>
            <a:endParaRPr lang="en-US" sz="2100" dirty="0">
              <a:latin typeface="Gill Sans MT(Body)"/>
            </a:endParaRPr>
          </a:p>
        </p:txBody>
      </p:sp>
    </p:spTree>
    <p:extLst>
      <p:ext uri="{BB962C8B-B14F-4D97-AF65-F5344CB8AC3E}">
        <p14:creationId xmlns:p14="http://schemas.microsoft.com/office/powerpoint/2010/main" val="240941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6">
            <a:extLst>
              <a:ext uri="{FF2B5EF4-FFF2-40B4-BE49-F238E27FC236}">
                <a16:creationId xmlns:a16="http://schemas.microsoft.com/office/drawing/2014/main" id="{887EAEAD-9AA1-EBA4-13E2-06B38A84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69D71CF4-585D-6A89-A870-D9FBE01C6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DFEC70CC-C68F-5D32-2088-D57315041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5C2E26DA-FE63-C221-728B-8AEFE8D6764C}"/>
              </a:ext>
              <a:ext uri="{C183D7F6-B498-43B3-948B-1728B52AA6E4}">
                <adec:decorative xmlns:adec="http://schemas.microsoft.com/office/drawing/2017/decorative" val="1"/>
              </a:ext>
            </a:extLst>
          </p:cNvPr>
          <p:cNvSpPr/>
          <p:nvPr/>
        </p:nvSpPr>
        <p:spPr bwMode="white">
          <a:xfrm>
            <a:off x="0" y="317"/>
            <a:ext cx="12191999" cy="6857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Title 1">
            <a:extLst>
              <a:ext uri="{FF2B5EF4-FFF2-40B4-BE49-F238E27FC236}">
                <a16:creationId xmlns:a16="http://schemas.microsoft.com/office/drawing/2014/main" id="{404F0AE4-B101-3216-1592-BD43B26AA88A}"/>
              </a:ext>
            </a:extLst>
          </p:cNvPr>
          <p:cNvSpPr>
            <a:spLocks noGrp="1"/>
          </p:cNvSpPr>
          <p:nvPr/>
        </p:nvSpPr>
        <p:spPr>
          <a:xfrm>
            <a:off x="7329204" y="1559960"/>
            <a:ext cx="3619712" cy="21861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algn="l" rtl="0" eaLnBrk="1" latinLnBrk="0" hangingPunct="1">
              <a:spcBef>
                <a:spcPts val="0"/>
              </a:spcBef>
              <a:spcAft>
                <a:spcPts val="600"/>
              </a:spcAft>
            </a:pPr>
            <a:r>
              <a:rPr lang="en-US" sz="3600" kern="1200" dirty="0">
                <a:solidFill>
                  <a:schemeClr val="accent1">
                    <a:lumMod val="75000"/>
                  </a:schemeClr>
                </a:solidFill>
                <a:effectLst/>
                <a:latin typeface="Gill Sans MT (Headings)"/>
                <a:ea typeface="+mn-ea"/>
                <a:cs typeface="+mn-cs"/>
              </a:rPr>
              <a:t>Motivation</a:t>
            </a:r>
            <a:endParaRPr lang="en-US" sz="3600" dirty="0">
              <a:solidFill>
                <a:schemeClr val="accent1">
                  <a:lumMod val="75000"/>
                </a:schemeClr>
              </a:solidFill>
              <a:effectLst/>
              <a:latin typeface="Gill Sans MT (Headings)"/>
            </a:endParaRPr>
          </a:p>
        </p:txBody>
      </p:sp>
      <p:sp>
        <p:nvSpPr>
          <p:cNvPr id="39" name="Rectangle 38">
            <a:extLst>
              <a:ext uri="{FF2B5EF4-FFF2-40B4-BE49-F238E27FC236}">
                <a16:creationId xmlns:a16="http://schemas.microsoft.com/office/drawing/2014/main" id="{4CE0C153-D9DF-3344-F4DD-EF9CA37B1D65}"/>
              </a:ext>
              <a:ext uri="{C183D7F6-B498-43B3-948B-1728B52AA6E4}">
                <adec:decorative xmlns:adec="http://schemas.microsoft.com/office/drawing/2017/decorative" val="1"/>
              </a:ext>
            </a:extLst>
          </p:cNvPr>
          <p:cNvSpPr/>
          <p:nvPr/>
        </p:nvSpPr>
        <p:spPr>
          <a:xfrm rot="16200000">
            <a:off x="3967519" y="1204647"/>
            <a:ext cx="1141241" cy="46081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0" name="Rectangle 39">
            <a:extLst>
              <a:ext uri="{FF2B5EF4-FFF2-40B4-BE49-F238E27FC236}">
                <a16:creationId xmlns:a16="http://schemas.microsoft.com/office/drawing/2014/main" id="{9B4D3917-C8FD-EBD7-078B-6DB270318755}"/>
              </a:ext>
              <a:ext uri="{C183D7F6-B498-43B3-948B-1728B52AA6E4}">
                <adec:decorative xmlns:adec="http://schemas.microsoft.com/office/drawing/2017/decorative" val="1"/>
              </a:ext>
            </a:extLst>
          </p:cNvPr>
          <p:cNvSpPr/>
          <p:nvPr/>
        </p:nvSpPr>
        <p:spPr>
          <a:xfrm>
            <a:off x="2692189" y="1286934"/>
            <a:ext cx="4069255" cy="41059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5D146485-6FD5-B238-9BBA-14D69FCB9CAF}"/>
              </a:ext>
              <a:ext uri="{C183D7F6-B498-43B3-948B-1728B52AA6E4}">
                <adec:decorative xmlns:adec="http://schemas.microsoft.com/office/drawing/2017/decorative" val="1"/>
              </a:ext>
            </a:extLst>
          </p:cNvPr>
          <p:cNvSpPr/>
          <p:nvPr/>
        </p:nvSpPr>
        <p:spPr>
          <a:xfrm>
            <a:off x="6944648" y="2939937"/>
            <a:ext cx="99135" cy="11375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3" name="Picture 42" descr="A doctor and a patient on a phone&#10;&#10;Description automatically generated with medium confidence">
            <a:extLst>
              <a:ext uri="{FF2B5EF4-FFF2-40B4-BE49-F238E27FC236}">
                <a16:creationId xmlns:a16="http://schemas.microsoft.com/office/drawing/2014/main" id="{8B19C90C-6501-985F-709C-47A3911E0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515" y="1619919"/>
            <a:ext cx="3676793" cy="3618160"/>
          </a:xfrm>
          <a:prstGeom prst="rect">
            <a:avLst/>
          </a:prstGeom>
        </p:spPr>
      </p:pic>
    </p:spTree>
    <p:extLst>
      <p:ext uri="{BB962C8B-B14F-4D97-AF65-F5344CB8AC3E}">
        <p14:creationId xmlns:p14="http://schemas.microsoft.com/office/powerpoint/2010/main" val="4118650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Right Triangle 94">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09BA1-C15B-F56F-50A6-FF3390D34962}"/>
              </a:ext>
            </a:extLst>
          </p:cNvPr>
          <p:cNvSpPr txBox="1">
            <a:spLocks/>
          </p:cNvSpPr>
          <p:nvPr/>
        </p:nvSpPr>
        <p:spPr>
          <a:xfrm>
            <a:off x="1006900" y="1188637"/>
            <a:ext cx="3141430" cy="44807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3600" kern="1200" dirty="0">
                <a:solidFill>
                  <a:schemeClr val="accent1"/>
                </a:solidFill>
                <a:latin typeface="Gill Sans MT (Headings)"/>
              </a:rPr>
              <a:t>Motivation</a:t>
            </a:r>
          </a:p>
        </p:txBody>
      </p:sp>
      <p:cxnSp>
        <p:nvCxnSpPr>
          <p:cNvPr id="99" name="Straight Connector 98">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5A5605-585F-2D0A-129B-F508170D2106}"/>
              </a:ext>
            </a:extLst>
          </p:cNvPr>
          <p:cNvSpPr txBox="1">
            <a:spLocks/>
          </p:cNvSpPr>
          <p:nvPr/>
        </p:nvSpPr>
        <p:spPr>
          <a:xfrm>
            <a:off x="5138927" y="1338729"/>
            <a:ext cx="5135781" cy="41805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Gill Sans MT (Body)"/>
              </a:rPr>
              <a:t>Helping patients and people who live in places where health care is not available.</a:t>
            </a:r>
          </a:p>
          <a:p>
            <a:pPr algn="just"/>
            <a:r>
              <a:rPr lang="en-US" sz="2000" dirty="0">
                <a:latin typeface="Gill Sans MT (Body)"/>
              </a:rPr>
              <a:t> people who find it difficult to move due to illness. </a:t>
            </a:r>
          </a:p>
          <a:p>
            <a:pPr algn="just"/>
            <a:r>
              <a:rPr lang="en-US" sz="2000" dirty="0">
                <a:latin typeface="Gill Sans MT (Body)"/>
              </a:rPr>
              <a:t>In addition to reducing contact between people.</a:t>
            </a:r>
          </a:p>
        </p:txBody>
      </p:sp>
      <p:sp>
        <p:nvSpPr>
          <p:cNvPr id="4" name="Right Triangle 3">
            <a:extLst>
              <a:ext uri="{FF2B5EF4-FFF2-40B4-BE49-F238E27FC236}">
                <a16:creationId xmlns:a16="http://schemas.microsoft.com/office/drawing/2014/main" id="{34826B8D-70F1-3BC3-697A-8F90FA23AFF5}"/>
              </a:ext>
            </a:extLst>
          </p:cNvPr>
          <p:cNvSpPr/>
          <p:nvPr/>
        </p:nvSpPr>
        <p:spPr>
          <a:xfrm rot="16200000">
            <a:off x="8528284" y="3152596"/>
            <a:ext cx="3343618" cy="3423724"/>
          </a:xfrm>
          <a:prstGeom prst="rtTriangle">
            <a:avLst/>
          </a:prstGeom>
          <a:solidFill>
            <a:schemeClr val="bg2">
              <a:lumMod val="9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79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25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25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C55C1-5BE1-F00A-B155-4C313BDB5A06}"/>
              </a:ext>
              <a:ext uri="{C183D7F6-B498-43B3-948B-1728B52AA6E4}">
                <adec:decorative xmlns:adec="http://schemas.microsoft.com/office/drawing/2017/decorative" val="1"/>
              </a:ext>
            </a:extLst>
          </p:cNvPr>
          <p:cNvSpPr/>
          <p:nvPr/>
        </p:nvSpPr>
        <p:spPr bwMode="white">
          <a:xfrm>
            <a:off x="0" y="317"/>
            <a:ext cx="12191999" cy="6857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Freeform 6">
            <a:extLst>
              <a:ext uri="{FF2B5EF4-FFF2-40B4-BE49-F238E27FC236}">
                <a16:creationId xmlns:a16="http://schemas.microsoft.com/office/drawing/2014/main" id="{B30D79E7-08D8-5C25-B92A-592C957D2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531383" y="892870"/>
            <a:ext cx="640871" cy="5321663"/>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13BB74EA-1392-56E1-89B5-431477E21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530789" y="643466"/>
            <a:ext cx="381465" cy="514503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71311DD-EAED-0451-C656-BE6D7F5D7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9746" y="643466"/>
            <a:ext cx="9923097" cy="4893655"/>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10" name="Title 1">
            <a:extLst>
              <a:ext uri="{FF2B5EF4-FFF2-40B4-BE49-F238E27FC236}">
                <a16:creationId xmlns:a16="http://schemas.microsoft.com/office/drawing/2014/main" id="{7CE066EC-0989-8677-75EE-8C8971A5D3D7}"/>
              </a:ext>
            </a:extLst>
          </p:cNvPr>
          <p:cNvSpPr>
            <a:spLocks noGrp="1"/>
          </p:cNvSpPr>
          <p:nvPr/>
        </p:nvSpPr>
        <p:spPr>
          <a:xfrm>
            <a:off x="7039392" y="1716803"/>
            <a:ext cx="3285201" cy="22848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sz="3600" kern="1200" dirty="0">
                <a:solidFill>
                  <a:schemeClr val="accent1">
                    <a:lumMod val="75000"/>
                  </a:schemeClr>
                </a:solidFill>
                <a:latin typeface="Gill Sans MT (Headings)"/>
              </a:rPr>
              <a:t>Objectives</a:t>
            </a:r>
            <a:br>
              <a:rPr lang="en-US" sz="3600" kern="1200" dirty="0">
                <a:solidFill>
                  <a:schemeClr val="accent1">
                    <a:lumMod val="75000"/>
                  </a:schemeClr>
                </a:solidFill>
                <a:latin typeface="Gill Sans MT (Headings)"/>
              </a:rPr>
            </a:br>
            <a:r>
              <a:rPr lang="en-US" sz="3600" kern="1200" dirty="0">
                <a:solidFill>
                  <a:schemeClr val="accent1">
                    <a:lumMod val="75000"/>
                  </a:schemeClr>
                </a:solidFill>
                <a:latin typeface="Gill Sans MT (Headings)"/>
              </a:rPr>
              <a:t> </a:t>
            </a:r>
          </a:p>
        </p:txBody>
      </p:sp>
      <p:sp>
        <p:nvSpPr>
          <p:cNvPr id="11" name="Rectangle 10">
            <a:extLst>
              <a:ext uri="{FF2B5EF4-FFF2-40B4-BE49-F238E27FC236}">
                <a16:creationId xmlns:a16="http://schemas.microsoft.com/office/drawing/2014/main" id="{6361CB81-6E8B-D579-6C0B-8B8DD3F6CF41}"/>
              </a:ext>
              <a:ext uri="{C183D7F6-B498-43B3-948B-1728B52AA6E4}">
                <adec:decorative xmlns:adec="http://schemas.microsoft.com/office/drawing/2017/decorative" val="1"/>
              </a:ext>
            </a:extLst>
          </p:cNvPr>
          <p:cNvSpPr/>
          <p:nvPr/>
        </p:nvSpPr>
        <p:spPr>
          <a:xfrm rot="16200000">
            <a:off x="4041221" y="1152785"/>
            <a:ext cx="1035775" cy="4182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C75B671C-3F8D-230C-1157-D948D7D1081A}"/>
              </a:ext>
              <a:ext uri="{C183D7F6-B498-43B3-948B-1728B52AA6E4}">
                <adec:decorative xmlns:adec="http://schemas.microsoft.com/office/drawing/2017/decorative" val="1"/>
              </a:ext>
            </a:extLst>
          </p:cNvPr>
          <p:cNvSpPr/>
          <p:nvPr/>
        </p:nvSpPr>
        <p:spPr>
          <a:xfrm>
            <a:off x="2883749" y="1227468"/>
            <a:ext cx="3693200" cy="372650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ADB185C1-42C2-29C9-56A6-2E7775A2266E}"/>
              </a:ext>
              <a:ext uri="{C183D7F6-B498-43B3-948B-1728B52AA6E4}">
                <adec:decorative xmlns:adec="http://schemas.microsoft.com/office/drawing/2017/decorative" val="1"/>
              </a:ext>
            </a:extLst>
          </p:cNvPr>
          <p:cNvSpPr/>
          <p:nvPr/>
        </p:nvSpPr>
        <p:spPr>
          <a:xfrm>
            <a:off x="6743222" y="2727711"/>
            <a:ext cx="89974" cy="1032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 name="Picture 16" descr="A robot helping a person in a wheelchair&#10;&#10;Description automatically generated">
            <a:extLst>
              <a:ext uri="{FF2B5EF4-FFF2-40B4-BE49-F238E27FC236}">
                <a16:creationId xmlns:a16="http://schemas.microsoft.com/office/drawing/2014/main" id="{D308272F-DBE9-44AA-ED91-3A5C3A3FB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628" y="1475263"/>
            <a:ext cx="3335507" cy="3381872"/>
          </a:xfrm>
          <a:prstGeom prst="rect">
            <a:avLst/>
          </a:prstGeom>
        </p:spPr>
      </p:pic>
    </p:spTree>
    <p:extLst>
      <p:ext uri="{BB962C8B-B14F-4D97-AF65-F5344CB8AC3E}">
        <p14:creationId xmlns:p14="http://schemas.microsoft.com/office/powerpoint/2010/main" val="2316785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7c145a1-21d4-4452-8d03-cd8e83ebdcb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6A73D1965A9E4FB610CC3E52E7E3EE" ma:contentTypeVersion="17" ma:contentTypeDescription="Create a new document." ma:contentTypeScope="" ma:versionID="2dacb8ceecface25a4e32d0e7993768f">
  <xsd:schema xmlns:xsd="http://www.w3.org/2001/XMLSchema" xmlns:xs="http://www.w3.org/2001/XMLSchema" xmlns:p="http://schemas.microsoft.com/office/2006/metadata/properties" xmlns:ns3="97c145a1-21d4-4452-8d03-cd8e83ebdcb6" xmlns:ns4="0fd51442-9ef4-4aa4-884f-d91b77722268" targetNamespace="http://schemas.microsoft.com/office/2006/metadata/properties" ma:root="true" ma:fieldsID="2c79d89ef854a84acf169072cf36ea13" ns3:_="" ns4:_="">
    <xsd:import namespace="97c145a1-21d4-4452-8d03-cd8e83ebdcb6"/>
    <xsd:import namespace="0fd51442-9ef4-4aa4-884f-d91b7772226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SearchProperties" minOccurs="0"/>
                <xsd:element ref="ns3:MediaServiceObjectDetectorVersions"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145a1-21d4-4452-8d03-cd8e83ebdc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LengthInSeconds" ma:index="22" nillable="true" ma:displayName="MediaLengthInSeconds" ma:hidden="true" ma:internalName="MediaLengthInSeconds" ma:readOnly="true">
      <xsd:simpleType>
        <xsd:restriction base="dms:Unknown"/>
      </xsd:simpleType>
    </xsd:element>
    <xsd:element name="MediaServiceDateTaken" ma:index="23" nillable="true" ma:displayName="MediaServiceDateTaken" ma:hidden="true" ma:indexed="true" ma:internalName="MediaServiceDateTake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d51442-9ef4-4aa4-884f-d91b7772226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7F9681-B6AB-4A6A-A3B7-75F62BFC839F}">
  <ds:schemaRefs>
    <ds:schemaRef ds:uri="http://schemas.microsoft.com/sharepoint/v3/contenttype/forms"/>
  </ds:schemaRefs>
</ds:datastoreItem>
</file>

<file path=customXml/itemProps2.xml><?xml version="1.0" encoding="utf-8"?>
<ds:datastoreItem xmlns:ds="http://schemas.openxmlformats.org/officeDocument/2006/customXml" ds:itemID="{0E7F7EC2-A6A5-48DF-89DE-0B6C41C713E7}">
  <ds:schemaRefs>
    <ds:schemaRef ds:uri="http://schemas.microsoft.com/office/2006/documentManagement/types"/>
    <ds:schemaRef ds:uri="http://purl.org/dc/elements/1.1/"/>
    <ds:schemaRef ds:uri="http://schemas.openxmlformats.org/package/2006/metadata/core-properties"/>
    <ds:schemaRef ds:uri="http://www.w3.org/XML/1998/namespace"/>
    <ds:schemaRef ds:uri="http://purl.org/dc/terms/"/>
    <ds:schemaRef ds:uri="http://purl.org/dc/dcmitype/"/>
    <ds:schemaRef ds:uri="0fd51442-9ef4-4aa4-884f-d91b77722268"/>
    <ds:schemaRef ds:uri="97c145a1-21d4-4452-8d03-cd8e83ebdcb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267AA6C-6E89-4149-9376-5E25B92916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c145a1-21d4-4452-8d03-cd8e83ebdcb6"/>
    <ds:schemaRef ds:uri="0fd51442-9ef4-4aa4-884f-d91b777222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5892</TotalTime>
  <Words>2290</Words>
  <Application>Microsoft Office PowerPoint</Application>
  <PresentationFormat>Widescreen</PresentationFormat>
  <Paragraphs>489</Paragraphs>
  <Slides>57</Slides>
  <Notes>4</Notes>
  <HiddenSlides>3</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Meiryo</vt:lpstr>
      <vt:lpstr>Aptos</vt:lpstr>
      <vt:lpstr>Aptos Display</vt:lpstr>
      <vt:lpstr>Arial</vt:lpstr>
      <vt:lpstr>Calibri</vt:lpstr>
      <vt:lpstr>Courier New</vt:lpstr>
      <vt:lpstr>Gill Sans MT</vt:lpstr>
      <vt:lpstr>Gill Sans MT (Body)</vt:lpstr>
      <vt:lpstr>Gill Sans MT (Headings)</vt:lpstr>
      <vt:lpstr>Gill Sans MT((Headers)</vt:lpstr>
      <vt:lpstr>Gill Sans MT(Body)</vt:lpstr>
      <vt:lpstr>Gill Sans MT(Header)</vt:lpstr>
      <vt:lpstr>Gill Sans MT(Headers)</vt:lpstr>
      <vt:lpstr>Times New Roman</vt:lpstr>
      <vt:lpstr>Wingdings</vt:lpstr>
      <vt:lpstr>Office Theme</vt:lpstr>
      <vt:lpstr>  Scientific Computing Department Faculty of Computer and information Sciences Ain shams University  </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Computing Faculty of Computer and information Sciences Ain shams University</dc:title>
  <dc:creator>منار محمد مهدى مصيلحى</dc:creator>
  <cp:lastModifiedBy>ملك اسماعيل محمد محمود</cp:lastModifiedBy>
  <cp:revision>110</cp:revision>
  <dcterms:created xsi:type="dcterms:W3CDTF">2024-04-11T18:04:23Z</dcterms:created>
  <dcterms:modified xsi:type="dcterms:W3CDTF">2024-07-02T15:51:47Z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0x0101002A6A73D1965A9E4FB610CC3E52E7E3EE</vt:lpwstr>
  </property>
</Properties>
</file>